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76" r:id="rId3"/>
    <p:sldId id="277" r:id="rId4"/>
    <p:sldId id="262" r:id="rId5"/>
    <p:sldId id="258" r:id="rId6"/>
    <p:sldId id="279" r:id="rId7"/>
    <p:sldId id="261" r:id="rId8"/>
    <p:sldId id="259" r:id="rId9"/>
    <p:sldId id="260" r:id="rId10"/>
    <p:sldId id="263" r:id="rId11"/>
    <p:sldId id="264" r:id="rId12"/>
    <p:sldId id="265" r:id="rId13"/>
    <p:sldId id="267" r:id="rId14"/>
    <p:sldId id="272" r:id="rId15"/>
    <p:sldId id="269" r:id="rId16"/>
    <p:sldId id="270" r:id="rId17"/>
    <p:sldId id="271" r:id="rId18"/>
    <p:sldId id="275" r:id="rId19"/>
    <p:sldId id="274" r:id="rId20"/>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9" d="100"/>
          <a:sy n="89" d="100"/>
        </p:scale>
        <p:origin x="-5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F139FC-3DA2-4BF5-B38B-21F37B1907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792EE86-CB6A-4FDC-A696-350007D5A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E4B1877-0188-4E5E-8592-E8F5489B0960}"/>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5" name="Footer Placeholder 4">
            <a:extLst>
              <a:ext uri="{FF2B5EF4-FFF2-40B4-BE49-F238E27FC236}">
                <a16:creationId xmlns:a16="http://schemas.microsoft.com/office/drawing/2014/main" xmlns="" id="{80D37FCD-5887-44E6-83B9-51AE25B11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4E5A569-DB24-4C6A-B811-C2508BC3AC26}"/>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330255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AEB3A-DF1C-494C-95CD-05BD2A2C4D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6C8E3AB-D15F-45C5-9A5B-87B91CF7C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6A3B54C-E298-4189-9EB8-7BACD58A6CCF}"/>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5" name="Footer Placeholder 4">
            <a:extLst>
              <a:ext uri="{FF2B5EF4-FFF2-40B4-BE49-F238E27FC236}">
                <a16:creationId xmlns:a16="http://schemas.microsoft.com/office/drawing/2014/main" xmlns="" id="{D5602C9D-BEB7-455D-96A1-097F2F8414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85D6A93-E2B5-4F1B-A506-F8680212E650}"/>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40873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0BA351-5954-493B-9C6B-1E7630F211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BB427DB-8D21-4BAE-B18F-ACD91B9FB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CFEE5AB-2981-44F0-8D94-62241365CA8B}"/>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5" name="Footer Placeholder 4">
            <a:extLst>
              <a:ext uri="{FF2B5EF4-FFF2-40B4-BE49-F238E27FC236}">
                <a16:creationId xmlns:a16="http://schemas.microsoft.com/office/drawing/2014/main" xmlns="" id="{5D5306AD-9CD0-4550-9232-C4D00D24D3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A73F992-FB39-4184-B68C-425868320558}"/>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422536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894DD-B34D-4CF5-89CA-CD2C3D4DE3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5596F83-ACE8-4F8E-A6DF-52EE294A71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2F7FD9D-8A20-45D2-89E3-77998A85D842}"/>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5" name="Footer Placeholder 4">
            <a:extLst>
              <a:ext uri="{FF2B5EF4-FFF2-40B4-BE49-F238E27FC236}">
                <a16:creationId xmlns:a16="http://schemas.microsoft.com/office/drawing/2014/main" xmlns="" id="{E8E1C45D-249E-4816-82C9-062B2D3D7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92841CA-AA36-4F10-9ECF-567544178955}"/>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269127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84983-C7DB-4C3C-B00D-8EE3F4FEF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A1F7676-A648-46CD-8269-1EEB5AC5C3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7637DA-D867-4E0C-AF88-D0D5F6C0B654}"/>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5" name="Footer Placeholder 4">
            <a:extLst>
              <a:ext uri="{FF2B5EF4-FFF2-40B4-BE49-F238E27FC236}">
                <a16:creationId xmlns:a16="http://schemas.microsoft.com/office/drawing/2014/main" xmlns="" id="{39122ABE-D2EB-4E8B-B675-60AC8C217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91226F-9380-49B7-A27B-8CCD8478037E}"/>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62321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9F1A9-71A3-41B5-8E6B-D60A32496A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B8F5024-2A18-4D4D-931F-8AB2BB5137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3E9592D-5B7F-46C9-8D31-46D1A3AEC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06482DE-5835-472A-99BA-78A659D55856}"/>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6" name="Footer Placeholder 5">
            <a:extLst>
              <a:ext uri="{FF2B5EF4-FFF2-40B4-BE49-F238E27FC236}">
                <a16:creationId xmlns:a16="http://schemas.microsoft.com/office/drawing/2014/main" xmlns="" id="{35909BF9-5077-471D-9023-95F0195CDE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FC733A2-4BA8-49AF-A9D6-114985C34573}"/>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11022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6B9FC-A117-41C3-A914-7B1AF20DF2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4CA27E4-5C50-465B-B6C3-90C086BF6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356B856-673E-4B3E-A74D-76E8539DE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BF1EE3E-6BB3-4218-B8AF-02F49764C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DD1DA34-F1B8-464F-8D48-19324D2C83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2AFF2A9-89D5-421E-A265-5DF60607E985}"/>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8" name="Footer Placeholder 7">
            <a:extLst>
              <a:ext uri="{FF2B5EF4-FFF2-40B4-BE49-F238E27FC236}">
                <a16:creationId xmlns:a16="http://schemas.microsoft.com/office/drawing/2014/main" xmlns="" id="{E903D542-F5EE-413E-9842-951690573D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F6388DD-0116-4206-9BC0-B1046F317336}"/>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129772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4E213-3B94-482C-A59B-063CD91828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B092761-1B47-4569-B3B3-EA4F0972BFF6}"/>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4" name="Footer Placeholder 3">
            <a:extLst>
              <a:ext uri="{FF2B5EF4-FFF2-40B4-BE49-F238E27FC236}">
                <a16:creationId xmlns:a16="http://schemas.microsoft.com/office/drawing/2014/main" xmlns="" id="{B953C1F7-CA91-47CE-87C8-BD12A1F87B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7167142-6487-4368-9DD1-BBFB02B8BF4C}"/>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211314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9268A8-8A89-4B9E-9853-1E43BF7D3CEF}"/>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3" name="Footer Placeholder 2">
            <a:extLst>
              <a:ext uri="{FF2B5EF4-FFF2-40B4-BE49-F238E27FC236}">
                <a16:creationId xmlns:a16="http://schemas.microsoft.com/office/drawing/2014/main" xmlns="" id="{A056BFF1-D86F-4630-B480-E0BE88B22C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761B05B-9479-4162-BFE1-946A0412A2DB}"/>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117258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F7E38-4850-405C-BED8-712A34675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3E6908E-7C3B-40EB-85FD-D58036C56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C2C8602-321B-4788-9AC0-9FAF255CD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B11105-B3C6-4F92-9866-DC1C364EFA95}"/>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6" name="Footer Placeholder 5">
            <a:extLst>
              <a:ext uri="{FF2B5EF4-FFF2-40B4-BE49-F238E27FC236}">
                <a16:creationId xmlns:a16="http://schemas.microsoft.com/office/drawing/2014/main" xmlns="" id="{3EC73F9C-0E8F-47E3-9884-68C1B94F3E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B0CA3A9-4F8F-4BFE-B6A4-513E237FD086}"/>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262082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DE3C2-0518-4145-AAB2-374CE3125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30A1070-9880-44B9-BEC8-F7DA92D46A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A5E1635-F0ED-49C4-BB32-33F64DDFE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C0F2B2-2639-4628-BB38-D7E311C9FA5A}"/>
              </a:ext>
            </a:extLst>
          </p:cNvPr>
          <p:cNvSpPr>
            <a:spLocks noGrp="1"/>
          </p:cNvSpPr>
          <p:nvPr>
            <p:ph type="dt" sz="half" idx="10"/>
          </p:nvPr>
        </p:nvSpPr>
        <p:spPr/>
        <p:txBody>
          <a:bodyPr/>
          <a:lstStyle/>
          <a:p>
            <a:fld id="{1F7949E2-AD32-4390-850B-7AC3B68BFA1D}" type="datetimeFigureOut">
              <a:rPr lang="en-GB" smtClean="0"/>
              <a:t>30/04/2020</a:t>
            </a:fld>
            <a:endParaRPr lang="en-GB"/>
          </a:p>
        </p:txBody>
      </p:sp>
      <p:sp>
        <p:nvSpPr>
          <p:cNvPr id="6" name="Footer Placeholder 5">
            <a:extLst>
              <a:ext uri="{FF2B5EF4-FFF2-40B4-BE49-F238E27FC236}">
                <a16:creationId xmlns:a16="http://schemas.microsoft.com/office/drawing/2014/main" xmlns="" id="{4CA435B1-7CBC-4CD9-B537-2D5F9D9AE6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98DC818-C47C-47C0-AF3A-7D9B2D18EE02}"/>
              </a:ext>
            </a:extLst>
          </p:cNvPr>
          <p:cNvSpPr>
            <a:spLocks noGrp="1"/>
          </p:cNvSpPr>
          <p:nvPr>
            <p:ph type="sldNum" sz="quarter" idx="12"/>
          </p:nvPr>
        </p:nvSpPr>
        <p:spPr/>
        <p:txBody>
          <a:bodyPr/>
          <a:lstStyle/>
          <a:p>
            <a:fld id="{E43DEF76-37A5-419F-BCFF-496A171179FA}" type="slidenum">
              <a:rPr lang="en-GB" smtClean="0"/>
              <a:t>‹#›</a:t>
            </a:fld>
            <a:endParaRPr lang="en-GB"/>
          </a:p>
        </p:txBody>
      </p:sp>
    </p:spTree>
    <p:extLst>
      <p:ext uri="{BB962C8B-B14F-4D97-AF65-F5344CB8AC3E}">
        <p14:creationId xmlns:p14="http://schemas.microsoft.com/office/powerpoint/2010/main" val="2382897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A3B522-1404-4DA1-A55D-3C7C66A49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7B467B-6D3A-4FFC-9B8A-ED031F3B6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70CED5E-CCFF-4D14-87E8-D57837C13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49E2-AD32-4390-850B-7AC3B68BFA1D}" type="datetimeFigureOut">
              <a:rPr lang="en-GB" smtClean="0"/>
              <a:t>30/04/2020</a:t>
            </a:fld>
            <a:endParaRPr lang="en-GB"/>
          </a:p>
        </p:txBody>
      </p:sp>
      <p:sp>
        <p:nvSpPr>
          <p:cNvPr id="5" name="Footer Placeholder 4">
            <a:extLst>
              <a:ext uri="{FF2B5EF4-FFF2-40B4-BE49-F238E27FC236}">
                <a16:creationId xmlns:a16="http://schemas.microsoft.com/office/drawing/2014/main" xmlns="" id="{576A42C2-B6F4-4A07-8F21-204A7F48A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8A09782-F326-4ABF-9C91-3C0E01E2F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DEF76-37A5-419F-BCFF-496A171179FA}" type="slidenum">
              <a:rPr lang="en-GB" smtClean="0"/>
              <a:t>‹#›</a:t>
            </a:fld>
            <a:endParaRPr lang="en-GB"/>
          </a:p>
        </p:txBody>
      </p:sp>
    </p:spTree>
    <p:extLst>
      <p:ext uri="{BB962C8B-B14F-4D97-AF65-F5344CB8AC3E}">
        <p14:creationId xmlns:p14="http://schemas.microsoft.com/office/powerpoint/2010/main" val="3635070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sv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5654F03-1407-4B4F-B0A2-98FD92F8442B}"/>
              </a:ext>
            </a:extLst>
          </p:cNvPr>
          <p:cNvSpPr>
            <a:spLocks noGrp="1"/>
          </p:cNvSpPr>
          <p:nvPr>
            <p:ph type="title"/>
          </p:nvPr>
        </p:nvSpPr>
        <p:spPr>
          <a:xfrm>
            <a:off x="3043403" y="2413472"/>
            <a:ext cx="6105194" cy="2031055"/>
          </a:xfrm>
        </p:spPr>
        <p:txBody>
          <a:bodyPr vert="horz" lIns="91440" tIns="45720" rIns="91440" bIns="45720" rtlCol="0" anchor="b">
            <a:normAutofit fontScale="90000"/>
          </a:bodyPr>
          <a:lstStyle/>
          <a:p>
            <a:pPr algn="ctr"/>
            <a:r>
              <a:rPr lang="en-US" sz="7200" kern="1200" dirty="0">
                <a:solidFill>
                  <a:srgbClr val="FFFFFF"/>
                </a:solidFill>
                <a:latin typeface="Arial Nova Cond" panose="020B0506020202020204" pitchFamily="34" charset="0"/>
              </a:rPr>
              <a:t>Artist Support Through R&amp;D</a:t>
            </a:r>
          </a:p>
        </p:txBody>
      </p:sp>
      <p:pic>
        <p:nvPicPr>
          <p:cNvPr id="4" name="Picture 3" descr="A close up of a sign&#10;&#10;Description automatically generated">
            <a:extLst>
              <a:ext uri="{FF2B5EF4-FFF2-40B4-BE49-F238E27FC236}">
                <a16:creationId xmlns:a16="http://schemas.microsoft.com/office/drawing/2014/main" xmlns="" id="{04B72EB0-E53E-4FB3-9DF6-6C3356816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14" y="251670"/>
            <a:ext cx="1003087" cy="1417739"/>
          </a:xfrm>
          <a:prstGeom prst="rect">
            <a:avLst/>
          </a:prstGeom>
        </p:spPr>
      </p:pic>
    </p:spTree>
    <p:extLst>
      <p:ext uri="{BB962C8B-B14F-4D97-AF65-F5344CB8AC3E}">
        <p14:creationId xmlns:p14="http://schemas.microsoft.com/office/powerpoint/2010/main" val="23402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B2FAA-E135-4941-A74C-D56A2C6E80CB}"/>
              </a:ext>
            </a:extLst>
          </p:cNvPr>
          <p:cNvSpPr>
            <a:spLocks noGrp="1"/>
          </p:cNvSpPr>
          <p:nvPr>
            <p:ph type="title"/>
          </p:nvPr>
        </p:nvSpPr>
        <p:spPr>
          <a:xfrm>
            <a:off x="6624708" y="1092463"/>
            <a:ext cx="4645250" cy="3181825"/>
          </a:xfrm>
        </p:spPr>
        <p:txBody>
          <a:bodyPr vert="horz" lIns="91440" tIns="45720" rIns="91440" bIns="45720" rtlCol="0" anchor="b">
            <a:normAutofit/>
          </a:bodyPr>
          <a:lstStyle/>
          <a:p>
            <a:r>
              <a:rPr lang="en-US" sz="1400" b="1" dirty="0">
                <a:solidFill>
                  <a:schemeClr val="bg1"/>
                </a:solidFill>
                <a:latin typeface="Arial Nova Cond" panose="020B0506020202020204" pitchFamily="34" charset="0"/>
              </a:rPr>
              <a:t>Sarah Punshon–Cinderella, the Ugly Truth</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The company who brought us </a:t>
            </a:r>
            <a:r>
              <a:rPr lang="en-US" sz="1400" i="1" dirty="0">
                <a:solidFill>
                  <a:schemeClr val="bg1"/>
                </a:solidFill>
                <a:latin typeface="Arial Nova Cond" panose="020B0506020202020204" pitchFamily="34" charset="0"/>
              </a:rPr>
              <a:t>We’re Stuck! </a:t>
            </a:r>
            <a:r>
              <a:rPr lang="en-US" sz="1400" dirty="0">
                <a:solidFill>
                  <a:schemeClr val="bg1"/>
                </a:solidFill>
                <a:latin typeface="Arial Nova Cond" panose="020B0506020202020204" pitchFamily="34" charset="0"/>
              </a:rPr>
              <a:t>and </a:t>
            </a:r>
            <a:r>
              <a:rPr lang="en-US" sz="1400" i="1" dirty="0">
                <a:solidFill>
                  <a:schemeClr val="bg1"/>
                </a:solidFill>
                <a:latin typeface="Arial Nova Cond" panose="020B0506020202020204" pitchFamily="34" charset="0"/>
              </a:rPr>
              <a:t>The Astonishing vacuum Cleaner project </a:t>
            </a:r>
            <a:r>
              <a:rPr lang="en-US" sz="1400" dirty="0">
                <a:solidFill>
                  <a:schemeClr val="bg1"/>
                </a:solidFill>
                <a:latin typeface="Arial Nova Cond" panose="020B0506020202020204" pitchFamily="34" charset="0"/>
              </a:rPr>
              <a:t>is back creating a new version of Cinderella which looks at body image from a Black is Beautiful perspective.</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Now supported by Polka in London to be their Christmas show in 2020, we are supporting the rehearsals and R&amp;D in January, in order to consider it for Christmas 2021.</a:t>
            </a:r>
            <a:endParaRPr lang="en-US" sz="1400" i="1" dirty="0">
              <a:solidFill>
                <a:schemeClr val="bg1"/>
              </a:solidFill>
              <a:latin typeface="Arial Nova Cond" panose="020B0506020202020204" pitchFamily="34" charset="0"/>
            </a:endParaRPr>
          </a:p>
        </p:txBody>
      </p:sp>
      <p:pic>
        <p:nvPicPr>
          <p:cNvPr id="19" name="Picture 18" descr="A picture containing person, indoor, sitting, young&#10;&#10;Description automatically generated">
            <a:extLst>
              <a:ext uri="{FF2B5EF4-FFF2-40B4-BE49-F238E27FC236}">
                <a16:creationId xmlns:a16="http://schemas.microsoft.com/office/drawing/2014/main" xmlns="" id="{DA4A0670-9952-47C8-8D61-F7C68731790A}"/>
              </a:ext>
            </a:extLst>
          </p:cNvPr>
          <p:cNvPicPr>
            <a:picLocks noChangeAspect="1"/>
          </p:cNvPicPr>
          <p:nvPr/>
        </p:nvPicPr>
        <p:blipFill rotWithShape="1">
          <a:blip r:embed="rId2">
            <a:extLst>
              <a:ext uri="{28A0092B-C50C-407E-A947-70E740481C1C}">
                <a14:useLocalDpi xmlns:a14="http://schemas.microsoft.com/office/drawing/2010/main" val="0"/>
              </a:ext>
            </a:extLst>
          </a:blip>
          <a:srcRect l="16766" r="270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261667F9-B1AD-44AB-940A-CC3CD723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54249872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2D753-87B6-4343-B5A8-F2000DBB41D2}"/>
              </a:ext>
            </a:extLst>
          </p:cNvPr>
          <p:cNvSpPr>
            <a:spLocks noGrp="1"/>
          </p:cNvSpPr>
          <p:nvPr>
            <p:ph type="title"/>
          </p:nvPr>
        </p:nvSpPr>
        <p:spPr>
          <a:xfrm>
            <a:off x="6537499" y="1403749"/>
            <a:ext cx="5295878" cy="2711052"/>
          </a:xfrm>
        </p:spPr>
        <p:txBody>
          <a:bodyPr vert="horz" lIns="91440" tIns="45720" rIns="91440" bIns="45720" rtlCol="0" anchor="b">
            <a:normAutofit/>
          </a:bodyPr>
          <a:lstStyle/>
          <a:p>
            <a:r>
              <a:rPr lang="en-US" sz="1400" b="1" dirty="0">
                <a:solidFill>
                  <a:schemeClr val="bg1"/>
                </a:solidFill>
                <a:latin typeface="Arial Nova Cond" panose="020B0506020202020204" pitchFamily="34" charset="0"/>
              </a:rPr>
              <a:t>Chad Taylor–When I Hear Music</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Manchester dance artist, who used to come to dance classes at Z-arts in his youth. Now supported via Spark Arts in Leicester. We came in as collaborator when he wanted to test some work with children in schools. His engagement with the children was very high, so we’re hoping to be able to work with him in an education setting again.</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We will also support the early sharing of his new work in February next year, presenting to Big Imaginations members.</a:t>
            </a:r>
            <a:endParaRPr lang="en-US" sz="1400" b="1" dirty="0">
              <a:solidFill>
                <a:schemeClr val="bg1"/>
              </a:solidFill>
              <a:latin typeface="Arial Nova Cond" panose="020B0506020202020204" pitchFamily="34" charset="0"/>
            </a:endParaRPr>
          </a:p>
        </p:txBody>
      </p:sp>
      <p:pic>
        <p:nvPicPr>
          <p:cNvPr id="11" name="Content Placeholder 10" descr="A picture containing person, outdoor, man, board&#10;&#10;Description automatically generated">
            <a:extLst>
              <a:ext uri="{FF2B5EF4-FFF2-40B4-BE49-F238E27FC236}">
                <a16:creationId xmlns:a16="http://schemas.microsoft.com/office/drawing/2014/main" xmlns="" id="{F534C5DF-D41B-4138-BEA6-71C6DCBB8C5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82" r="2" b="2070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54703017-84C4-4BC2-B194-E311DB035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9874931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930B8-3E59-4078-879C-62FA04AD96F8}"/>
              </a:ext>
            </a:extLst>
          </p:cNvPr>
          <p:cNvSpPr>
            <a:spLocks noGrp="1"/>
          </p:cNvSpPr>
          <p:nvPr>
            <p:ph type="title"/>
          </p:nvPr>
        </p:nvSpPr>
        <p:spPr>
          <a:xfrm>
            <a:off x="6096000" y="972765"/>
            <a:ext cx="5849546" cy="2642305"/>
          </a:xfrm>
        </p:spPr>
        <p:txBody>
          <a:bodyPr vert="horz" lIns="91440" tIns="45720" rIns="91440" bIns="45720" rtlCol="0" anchor="b">
            <a:normAutofit/>
          </a:bodyPr>
          <a:lstStyle/>
          <a:p>
            <a:r>
              <a:rPr lang="en-US" sz="1400" b="1" dirty="0">
                <a:solidFill>
                  <a:schemeClr val="bg1"/>
                </a:solidFill>
                <a:latin typeface="Arial Nova Cond" panose="020B0506020202020204" pitchFamily="34" charset="0"/>
              </a:rPr>
              <a:t>JoAnne </a:t>
            </a:r>
            <a:r>
              <a:rPr lang="en-US" sz="1400" b="1" dirty="0" err="1">
                <a:solidFill>
                  <a:schemeClr val="bg1"/>
                </a:solidFill>
                <a:latin typeface="Arial Nova Cond" panose="020B0506020202020204" pitchFamily="34" charset="0"/>
              </a:rPr>
              <a:t>HayesMind</a:t>
            </a:r>
            <a:r>
              <a:rPr lang="en-US" sz="1400" b="1" dirty="0">
                <a:solidFill>
                  <a:schemeClr val="bg1"/>
                </a:solidFill>
                <a:latin typeface="Arial Nova Cond" panose="020B0506020202020204" pitchFamily="34" charset="0"/>
              </a:rPr>
              <a:t> the Gap– “</a:t>
            </a:r>
            <a:r>
              <a:rPr lang="en-US" sz="1400" b="1" dirty="0" err="1">
                <a:solidFill>
                  <a:schemeClr val="bg1"/>
                </a:solidFill>
                <a:latin typeface="Arial Nova Cond" panose="020B0506020202020204" pitchFamily="34" charset="0"/>
              </a:rPr>
              <a:t>Colourful</a:t>
            </a:r>
            <a:r>
              <a:rPr lang="en-US" sz="1400" b="1" dirty="0">
                <a:solidFill>
                  <a:schemeClr val="bg1"/>
                </a:solidFill>
                <a:latin typeface="Arial Nova Cond" panose="020B0506020202020204" pitchFamily="34" charset="0"/>
              </a:rPr>
              <a:t>” </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JoAnne is a learning-disabled artist who has developed an interactive painting workshop. Originally developed and </a:t>
            </a:r>
            <a:r>
              <a:rPr lang="en-US" sz="1400" dirty="0" err="1">
                <a:solidFill>
                  <a:schemeClr val="bg1"/>
                </a:solidFill>
                <a:latin typeface="Arial Nova Cond" panose="020B0506020202020204" pitchFamily="34" charset="0"/>
              </a:rPr>
              <a:t>trialled</a:t>
            </a:r>
            <a:r>
              <a:rPr lang="en-US" sz="1400" dirty="0">
                <a:solidFill>
                  <a:schemeClr val="bg1"/>
                </a:solidFill>
                <a:latin typeface="Arial Nova Cond" panose="020B0506020202020204" pitchFamily="34" charset="0"/>
              </a:rPr>
              <a:t> with adults with learning difficulties, we are working with Joanne to create and trial a version for our Z-access days, for families with children with additional needs to take part.</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Looking at September 2020.</a:t>
            </a:r>
            <a:endParaRPr lang="en-US" sz="1400" b="1" dirty="0">
              <a:solidFill>
                <a:schemeClr val="bg1"/>
              </a:solidFill>
              <a:latin typeface="Arial Nova Cond" panose="020B0506020202020204" pitchFamily="34" charset="0"/>
            </a:endParaRPr>
          </a:p>
        </p:txBody>
      </p:sp>
      <p:pic>
        <p:nvPicPr>
          <p:cNvPr id="5" name="Content Placeholder 4" descr="A group of people in a room&#10;&#10;Description automatically generated">
            <a:extLst>
              <a:ext uri="{FF2B5EF4-FFF2-40B4-BE49-F238E27FC236}">
                <a16:creationId xmlns:a16="http://schemas.microsoft.com/office/drawing/2014/main" xmlns="" id="{ED3F86F1-2CD4-4E32-A9B3-4197B62FAE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097" r="3734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FA98B7B9-1429-4F1B-88C2-AD2031D40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384654229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D4C24-DDB8-43B2-ABB3-A5689F5BCB1A}"/>
              </a:ext>
            </a:extLst>
          </p:cNvPr>
          <p:cNvSpPr>
            <a:spLocks noGrp="1"/>
          </p:cNvSpPr>
          <p:nvPr>
            <p:ph type="title"/>
          </p:nvPr>
        </p:nvSpPr>
        <p:spPr>
          <a:xfrm>
            <a:off x="6096000" y="1306472"/>
            <a:ext cx="5886023" cy="2542514"/>
          </a:xfrm>
        </p:spPr>
        <p:txBody>
          <a:bodyPr vert="horz" lIns="91440" tIns="45720" rIns="91440" bIns="45720" rtlCol="0" anchor="b">
            <a:normAutofit/>
          </a:bodyPr>
          <a:lstStyle/>
          <a:p>
            <a:r>
              <a:rPr lang="en-US" sz="1400" b="1" dirty="0">
                <a:solidFill>
                  <a:schemeClr val="bg1"/>
                </a:solidFill>
                <a:latin typeface="Arial Nova Cond" panose="020B0506020202020204" pitchFamily="34" charset="0"/>
              </a:rPr>
              <a:t>Joseph Lau–Monkey and Leopard</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Joseph is a choreographer who made this show originally as a piece of outdoor dance. He then realized it could have a life as a family dance show, so we supported him and his company with rehearsal space and artistic mentoring to run an early R&amp;D period.</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Ultimately Joseph intends to tour the final piece internationally.</a:t>
            </a:r>
            <a:endParaRPr lang="en-US" sz="1400" b="1" dirty="0">
              <a:solidFill>
                <a:schemeClr val="bg1"/>
              </a:solidFill>
              <a:latin typeface="Arial Nova Cond" panose="020B0506020202020204" pitchFamily="34" charset="0"/>
            </a:endParaRPr>
          </a:p>
        </p:txBody>
      </p:sp>
      <p:pic>
        <p:nvPicPr>
          <p:cNvPr id="10" name="Content Placeholder 9">
            <a:extLst>
              <a:ext uri="{FF2B5EF4-FFF2-40B4-BE49-F238E27FC236}">
                <a16:creationId xmlns:a16="http://schemas.microsoft.com/office/drawing/2014/main" xmlns="" id="{A8C68BB7-934F-4BEC-9CC0-B287F8458C78}"/>
              </a:ext>
            </a:extLst>
          </p:cNvPr>
          <p:cNvPicPr>
            <a:picLocks noGrp="1" noChangeAspect="1"/>
          </p:cNvPicPr>
          <p:nvPr>
            <p:ph idx="1"/>
          </p:nvPr>
        </p:nvPicPr>
        <p:blipFill rotWithShape="1">
          <a:blip r:embed="rId2"/>
          <a:srcRect l="23568" r="2702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A3151C5E-5F51-406D-B04A-E2F0849AE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61050937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996BB-A67A-413E-80FC-AFCE13269829}"/>
              </a:ext>
            </a:extLst>
          </p:cNvPr>
          <p:cNvSpPr>
            <a:spLocks noGrp="1"/>
          </p:cNvSpPr>
          <p:nvPr>
            <p:ph type="title"/>
          </p:nvPr>
        </p:nvSpPr>
        <p:spPr>
          <a:xfrm>
            <a:off x="6167848" y="-289390"/>
            <a:ext cx="4656096" cy="5478078"/>
          </a:xfrm>
        </p:spPr>
        <p:txBody>
          <a:bodyPr vert="horz" lIns="91440" tIns="45720" rIns="91440" bIns="45720" rtlCol="0" anchor="b">
            <a:normAutofit/>
          </a:bodyPr>
          <a:lstStyle/>
          <a:p>
            <a:r>
              <a:rPr lang="en-US" sz="1400" b="1" dirty="0">
                <a:solidFill>
                  <a:schemeClr val="bg1"/>
                </a:solidFill>
                <a:latin typeface="Arial Nova Cond" panose="020B0506020202020204" pitchFamily="34" charset="0"/>
              </a:rPr>
              <a:t>Oliver Sykes – Alfie’s First Fight</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Oliver came to us to ask for support for his first play – a semi-auto-biographical story about a boy growing up in a working-class boxing family.</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Now in partnership with the Manchester Children’s Book festival, and with Dominic berry as director, we are co-commissioning a first stage Live Literature tour that can go into schools and libraries, as part of our collaboration with Manchester Boys &amp; Girls Clubs.</a:t>
            </a:r>
            <a:endParaRPr lang="en-US" sz="1400" b="1" dirty="0">
              <a:solidFill>
                <a:schemeClr val="bg1"/>
              </a:solidFill>
              <a:latin typeface="Arial Nova Cond" panose="020B0506020202020204" pitchFamily="34" charset="0"/>
            </a:endParaRPr>
          </a:p>
        </p:txBody>
      </p:sp>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boy wearing a red hat&#10;&#10;Description automatically generated">
            <a:extLst>
              <a:ext uri="{FF2B5EF4-FFF2-40B4-BE49-F238E27FC236}">
                <a16:creationId xmlns:a16="http://schemas.microsoft.com/office/drawing/2014/main" xmlns="" id="{E4C2C0A5-19BF-44A7-9A50-14418FE45A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933" r="23432"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descr="A close up of a sign&#10;&#10;Description automatically generated">
            <a:extLst>
              <a:ext uri="{FF2B5EF4-FFF2-40B4-BE49-F238E27FC236}">
                <a16:creationId xmlns:a16="http://schemas.microsoft.com/office/drawing/2014/main" xmlns="" id="{5D6E6F58-D31A-4948-8E5D-DFA8212C1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376258285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B79B6-3D3C-482E-BE97-AA5170692D62}"/>
              </a:ext>
            </a:extLst>
          </p:cNvPr>
          <p:cNvSpPr>
            <a:spLocks noGrp="1"/>
          </p:cNvSpPr>
          <p:nvPr>
            <p:ph type="title"/>
          </p:nvPr>
        </p:nvSpPr>
        <p:spPr>
          <a:xfrm>
            <a:off x="6707717" y="927925"/>
            <a:ext cx="4829287" cy="2644616"/>
          </a:xfrm>
        </p:spPr>
        <p:txBody>
          <a:bodyPr vert="horz" lIns="91440" tIns="45720" rIns="91440" bIns="45720" rtlCol="0" anchor="b">
            <a:normAutofit/>
          </a:bodyPr>
          <a:lstStyle/>
          <a:p>
            <a:r>
              <a:rPr lang="en-US" sz="1400" b="1" dirty="0">
                <a:solidFill>
                  <a:schemeClr val="bg1"/>
                </a:solidFill>
                <a:latin typeface="Arial Nova Cond" panose="020B0506020202020204" pitchFamily="34" charset="0"/>
              </a:rPr>
              <a:t>Ria Meera Munshi </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Mentoring and support for Ria as she works out the next piece of theatre show wants to make, including help with the creative process and identifying creative partners.</a:t>
            </a:r>
          </a:p>
        </p:txBody>
      </p:sp>
      <p:pic>
        <p:nvPicPr>
          <p:cNvPr id="5" name="Content Placeholder 4" descr="A person standing on a stage&#10;&#10;Description automatically generated">
            <a:extLst>
              <a:ext uri="{FF2B5EF4-FFF2-40B4-BE49-F238E27FC236}">
                <a16:creationId xmlns:a16="http://schemas.microsoft.com/office/drawing/2014/main" xmlns="" id="{B2E820D8-FD91-4DE2-8199-7EC2EA06884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119"/>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CA7835F3-95B6-4E0B-B67E-F252E51B3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23374317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0156B-F86F-4B3E-8E8E-99AAD9864EF4}"/>
              </a:ext>
            </a:extLst>
          </p:cNvPr>
          <p:cNvSpPr>
            <a:spLocks noGrp="1"/>
          </p:cNvSpPr>
          <p:nvPr>
            <p:ph type="title"/>
          </p:nvPr>
        </p:nvSpPr>
        <p:spPr>
          <a:xfrm>
            <a:off x="6899676" y="1095154"/>
            <a:ext cx="4645250" cy="2147776"/>
          </a:xfrm>
        </p:spPr>
        <p:txBody>
          <a:bodyPr vert="horz" lIns="91440" tIns="45720" rIns="91440" bIns="45720" rtlCol="0" anchor="b">
            <a:noAutofit/>
          </a:bodyPr>
          <a:lstStyle/>
          <a:p>
            <a:r>
              <a:rPr lang="en-US" sz="1400" b="1" dirty="0">
                <a:solidFill>
                  <a:schemeClr val="bg1"/>
                </a:solidFill>
                <a:latin typeface="Arial Nova Cond" panose="020B0506020202020204" pitchFamily="34" charset="0"/>
              </a:rPr>
              <a:t>Ros Norford – The Lost Adventures of Fenella Von Hoop</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Ros is a hula-hoop artist, who has led workshops in both Ministry of Lost and Founds. Now also supported by Twenty Stories High, we are offering creative advice and space, and children as audiences and feedback providers, as Ros creates her first full-length show.</a:t>
            </a:r>
          </a:p>
        </p:txBody>
      </p:sp>
      <p:pic>
        <p:nvPicPr>
          <p:cNvPr id="5" name="Content Placeholder 4" descr="A picture containing toy, building, child, little&#10;&#10;Description automatically generated">
            <a:extLst>
              <a:ext uri="{FF2B5EF4-FFF2-40B4-BE49-F238E27FC236}">
                <a16:creationId xmlns:a16="http://schemas.microsoft.com/office/drawing/2014/main" xmlns="" id="{B42E26B4-F25F-4702-9D64-B4AF84065D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2657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689B970D-4D8B-434C-82BA-4BB83EC6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136504377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B0EB2-71A2-4830-BA45-763120AF49DF}"/>
              </a:ext>
            </a:extLst>
          </p:cNvPr>
          <p:cNvSpPr>
            <a:spLocks noGrp="1"/>
          </p:cNvSpPr>
          <p:nvPr>
            <p:ph type="title"/>
          </p:nvPr>
        </p:nvSpPr>
        <p:spPr>
          <a:xfrm>
            <a:off x="6493707" y="948447"/>
            <a:ext cx="5160027" cy="2480553"/>
          </a:xfrm>
        </p:spPr>
        <p:txBody>
          <a:bodyPr vert="horz" lIns="91440" tIns="45720" rIns="91440" bIns="45720" rtlCol="0" anchor="b">
            <a:normAutofit/>
          </a:bodyPr>
          <a:lstStyle/>
          <a:p>
            <a:r>
              <a:rPr lang="en-US" sz="1400" b="1" dirty="0">
                <a:solidFill>
                  <a:schemeClr val="bg1"/>
                </a:solidFill>
                <a:latin typeface="Arial Nova Cond" panose="020B0506020202020204" pitchFamily="34" charset="0"/>
              </a:rPr>
              <a:t>Sudha Bhuchar – Artichoke Hearts </a:t>
            </a:r>
            <a:br>
              <a:rPr lang="en-US" sz="1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Sudha, creator of Child Of the Divide, has approached us to become a partner in her early development of her next theatre piece for children, based on the award-winning book, Artichoke Hearts.</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Z-arts are contributing some funds to help her secure the rights and create a script, which would then have a rehearsed reading in autumn 2020, as phase 1.</a:t>
            </a:r>
            <a:endParaRPr lang="en-US" sz="1400" b="1" dirty="0">
              <a:solidFill>
                <a:schemeClr val="bg1"/>
              </a:solidFill>
              <a:latin typeface="Arial Nova Cond" panose="020B0506020202020204" pitchFamily="34" charset="0"/>
            </a:endParaRPr>
          </a:p>
        </p:txBody>
      </p:sp>
      <p:pic>
        <p:nvPicPr>
          <p:cNvPr id="5" name="Content Placeholder 4" descr="A person standing in front of a sunset&#10;&#10;Description automatically generated">
            <a:extLst>
              <a:ext uri="{FF2B5EF4-FFF2-40B4-BE49-F238E27FC236}">
                <a16:creationId xmlns:a16="http://schemas.microsoft.com/office/drawing/2014/main" xmlns="" id="{B935179E-8FA4-47AD-9402-273079D328D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823" r="20324"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C7F4B62E-9DCA-497F-B91D-26A51F80F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282926850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00CF702-96A7-4F2E-A1FE-3E7672A5919B}"/>
              </a:ext>
            </a:extLst>
          </p:cNvPr>
          <p:cNvSpPr>
            <a:spLocks noGrp="1"/>
          </p:cNvSpPr>
          <p:nvPr>
            <p:ph idx="1"/>
          </p:nvPr>
        </p:nvSpPr>
        <p:spPr>
          <a:xfrm>
            <a:off x="655321" y="2274862"/>
            <a:ext cx="5120114" cy="3762399"/>
          </a:xfrm>
        </p:spPr>
        <p:txBody>
          <a:bodyPr>
            <a:normAutofit/>
          </a:bodyPr>
          <a:lstStyle/>
          <a:p>
            <a:pPr marL="0" indent="0">
              <a:buNone/>
            </a:pPr>
            <a:r>
              <a:rPr lang="en-US" sz="1500" b="1" dirty="0">
                <a:latin typeface="Arial Nova Cond" panose="020B0506020202020204" pitchFamily="34" charset="0"/>
              </a:rPr>
              <a:t>Company Chameleon– It’s good to talk</a:t>
            </a:r>
          </a:p>
          <a:p>
            <a:pPr marL="0" indent="0">
              <a:buNone/>
            </a:pPr>
            <a:r>
              <a:rPr lang="en-US" sz="1500" dirty="0">
                <a:latin typeface="Arial Nova Cond" panose="020B0506020202020204" pitchFamily="34" charset="0"/>
              </a:rPr>
              <a:t>A Future Arts Centre’s Commission as part of the National Lottery 25</a:t>
            </a:r>
            <a:r>
              <a:rPr lang="en-US" sz="1500" baseline="30000" dirty="0">
                <a:latin typeface="Arial Nova Cond" panose="020B0506020202020204" pitchFamily="34" charset="0"/>
              </a:rPr>
              <a:t>th</a:t>
            </a:r>
            <a:r>
              <a:rPr lang="en-US" sz="1500" dirty="0">
                <a:latin typeface="Arial Nova Cond" panose="020B0506020202020204" pitchFamily="34" charset="0"/>
              </a:rPr>
              <a:t> Birthday celebrations “Here and Now”.</a:t>
            </a:r>
          </a:p>
          <a:p>
            <a:pPr marL="0" indent="0">
              <a:buNone/>
            </a:pPr>
            <a:r>
              <a:rPr lang="en-US" sz="1500" dirty="0">
                <a:latin typeface="Arial Nova Cond" panose="020B0506020202020204" pitchFamily="34" charset="0"/>
              </a:rPr>
              <a:t>This is a project which looks at mental health awareness and support, particularly using dance and movement. It will be a residency over 2020, including a performance of their sited dance piece, Witness This, in the Z-arts café, and a large-scale participatory dance in </a:t>
            </a:r>
            <a:r>
              <a:rPr lang="en-US" sz="1500" dirty="0" err="1">
                <a:latin typeface="Arial Nova Cond" panose="020B0506020202020204" pitchFamily="34" charset="0"/>
              </a:rPr>
              <a:t>Hulme</a:t>
            </a:r>
            <a:r>
              <a:rPr lang="en-US" sz="1500" dirty="0">
                <a:latin typeface="Arial Nova Cond" panose="020B0506020202020204" pitchFamily="34" charset="0"/>
              </a:rPr>
              <a:t> Park in October.</a:t>
            </a:r>
          </a:p>
          <a:p>
            <a:endParaRPr lang="en-GB" sz="1800" dirty="0"/>
          </a:p>
        </p:txBody>
      </p:sp>
      <p:pic>
        <p:nvPicPr>
          <p:cNvPr id="1026" name="Picture 2" descr="Image result for company chameleon witness this">
            <a:extLst>
              <a:ext uri="{FF2B5EF4-FFF2-40B4-BE49-F238E27FC236}">
                <a16:creationId xmlns:a16="http://schemas.microsoft.com/office/drawing/2014/main" xmlns="" id="{5F6C6738-514F-49E7-B14A-727ED603B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36" r="33898"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xmlns="" id="{452AE8C6-6A15-4030-86FC-8EED4E6A7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14" y="251670"/>
            <a:ext cx="1003087" cy="1417739"/>
          </a:xfrm>
          <a:prstGeom prst="rect">
            <a:avLst/>
          </a:prstGeom>
        </p:spPr>
      </p:pic>
    </p:spTree>
    <p:extLst>
      <p:ext uri="{BB962C8B-B14F-4D97-AF65-F5344CB8AC3E}">
        <p14:creationId xmlns:p14="http://schemas.microsoft.com/office/powerpoint/2010/main" val="338731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xmlns="" id="{65654F03-1407-4B4F-B0A2-98FD92F8442B}"/>
              </a:ext>
            </a:extLst>
          </p:cNvPr>
          <p:cNvSpPr>
            <a:spLocks noGrp="1"/>
          </p:cNvSpPr>
          <p:nvPr>
            <p:ph type="title"/>
          </p:nvPr>
        </p:nvSpPr>
        <p:spPr>
          <a:xfrm>
            <a:off x="481988" y="274952"/>
            <a:ext cx="4805996" cy="1297115"/>
          </a:xfrm>
        </p:spPr>
        <p:txBody>
          <a:bodyPr vert="horz" lIns="91440" tIns="45720" rIns="91440" bIns="45720" rtlCol="0" anchor="t">
            <a:normAutofit/>
          </a:bodyPr>
          <a:lstStyle/>
          <a:p>
            <a:r>
              <a:rPr lang="en-US" sz="2800" b="1" kern="1200" dirty="0">
                <a:solidFill>
                  <a:srgbClr val="000000"/>
                </a:solidFill>
                <a:latin typeface="Arial Nova Cond" panose="020B0506020202020204" pitchFamily="34" charset="0"/>
              </a:rPr>
              <a:t>Artists &amp; Creative Educators Supported  Through Creative Development Dept</a:t>
            </a:r>
          </a:p>
        </p:txBody>
      </p:sp>
      <p:sp>
        <p:nvSpPr>
          <p:cNvPr id="20" name="Freeform 50">
            <a:extLst>
              <a:ext uri="{FF2B5EF4-FFF2-40B4-BE49-F238E27FC236}">
                <a16:creationId xmlns:a16="http://schemas.microsoft.com/office/drawing/2014/main" xmlns=""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Artist">
            <a:extLst>
              <a:ext uri="{FF2B5EF4-FFF2-40B4-BE49-F238E27FC236}">
                <a16:creationId xmlns:a16="http://schemas.microsoft.com/office/drawing/2014/main" xmlns="" id="{71A77E1B-B6C0-4B9A-82B2-B0FFCE9DBC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09770" y="1815320"/>
            <a:ext cx="4141760" cy="4141760"/>
          </a:xfrm>
          <a:prstGeom prst="rect">
            <a:avLst/>
          </a:prstGeom>
        </p:spPr>
      </p:pic>
      <p:sp>
        <p:nvSpPr>
          <p:cNvPr id="4" name="TextBox 3">
            <a:extLst>
              <a:ext uri="{FF2B5EF4-FFF2-40B4-BE49-F238E27FC236}">
                <a16:creationId xmlns:a16="http://schemas.microsoft.com/office/drawing/2014/main" xmlns="" id="{B2CBEABD-7025-40CC-B43B-4E04888EF5C4}"/>
              </a:ext>
            </a:extLst>
          </p:cNvPr>
          <p:cNvSpPr txBox="1"/>
          <p:nvPr/>
        </p:nvSpPr>
        <p:spPr>
          <a:xfrm>
            <a:off x="481988" y="1656576"/>
            <a:ext cx="5140599" cy="3785652"/>
          </a:xfrm>
          <a:prstGeom prst="rect">
            <a:avLst/>
          </a:prstGeom>
          <a:noFill/>
        </p:spPr>
        <p:txBody>
          <a:bodyPr wrap="square" rtlCol="0">
            <a:spAutoFit/>
          </a:bodyPr>
          <a:lstStyle/>
          <a:p>
            <a:pPr marL="285750" lvl="0" indent="-285750">
              <a:buFont typeface="Arial" panose="020B0604020202020204" pitchFamily="34" charset="0"/>
              <a:buChar char="•"/>
            </a:pPr>
            <a:r>
              <a:rPr lang="en-GB" sz="2000" b="1" dirty="0">
                <a:latin typeface="Arial Nova Cond" panose="020B0506020202020204" pitchFamily="34" charset="0"/>
              </a:rPr>
              <a:t>Jude Jagger </a:t>
            </a:r>
            <a:r>
              <a:rPr lang="en-GB" sz="2000" dirty="0">
                <a:latin typeface="Arial Nova Cond" panose="020B0506020202020204" pitchFamily="34" charset="0"/>
              </a:rPr>
              <a:t>– develop skills as a creative producer including budgeting, fundraising and development </a:t>
            </a:r>
          </a:p>
          <a:p>
            <a:pPr marL="285750" lvl="0" indent="-285750">
              <a:buFont typeface="Arial" panose="020B0604020202020204" pitchFamily="34" charset="0"/>
              <a:buChar char="•"/>
            </a:pPr>
            <a:r>
              <a:rPr lang="en-GB" sz="2000" b="1" dirty="0">
                <a:latin typeface="Arial Nova Cond" panose="020B0506020202020204" pitchFamily="34" charset="0"/>
              </a:rPr>
              <a:t>Angela Heenan </a:t>
            </a:r>
            <a:r>
              <a:rPr lang="en-GB" sz="2000" dirty="0">
                <a:latin typeface="Arial Nova Cond" panose="020B0506020202020204" pitchFamily="34" charset="0"/>
              </a:rPr>
              <a:t>– developing practise for creating work for children </a:t>
            </a:r>
          </a:p>
          <a:p>
            <a:pPr marL="285750" lvl="0" indent="-285750">
              <a:buFont typeface="Arial" panose="020B0604020202020204" pitchFamily="34" charset="0"/>
              <a:buChar char="•"/>
            </a:pPr>
            <a:r>
              <a:rPr lang="en-GB" sz="2000" b="1" dirty="0">
                <a:latin typeface="Arial Nova Cond" panose="020B0506020202020204" pitchFamily="34" charset="0"/>
              </a:rPr>
              <a:t>Stuart Bowden </a:t>
            </a:r>
            <a:r>
              <a:rPr lang="en-GB" sz="2000" dirty="0">
                <a:latin typeface="Arial Nova Cond" panose="020B0506020202020204" pitchFamily="34" charset="0"/>
              </a:rPr>
              <a:t>– support for artists development / support in writing proposals and applications </a:t>
            </a:r>
          </a:p>
          <a:p>
            <a:pPr marL="285750" lvl="0" indent="-285750">
              <a:buFont typeface="Arial" panose="020B0604020202020204" pitchFamily="34" charset="0"/>
              <a:buChar char="•"/>
            </a:pPr>
            <a:r>
              <a:rPr lang="en-GB" sz="2000" b="1" dirty="0">
                <a:latin typeface="Arial Nova Cond" panose="020B0506020202020204" pitchFamily="34" charset="0"/>
              </a:rPr>
              <a:t>Lara Pomeroy </a:t>
            </a:r>
            <a:r>
              <a:rPr lang="en-GB" sz="2000" dirty="0">
                <a:latin typeface="Arial Nova Cond" panose="020B0506020202020204" pitchFamily="34" charset="0"/>
              </a:rPr>
              <a:t>– networking and extending her creative practise for schools </a:t>
            </a:r>
          </a:p>
          <a:p>
            <a:pPr marL="285750" lvl="0" indent="-285750">
              <a:buFont typeface="Arial" panose="020B0604020202020204" pitchFamily="34" charset="0"/>
              <a:buChar char="•"/>
            </a:pPr>
            <a:r>
              <a:rPr lang="en-GB" sz="2000" b="1" dirty="0">
                <a:latin typeface="Arial Nova Cond" panose="020B0506020202020204" pitchFamily="34" charset="0"/>
              </a:rPr>
              <a:t>Story Explorers </a:t>
            </a:r>
            <a:r>
              <a:rPr lang="en-GB" sz="2000" dirty="0">
                <a:latin typeface="Arial Nova Cond" panose="020B0506020202020204" pitchFamily="34" charset="0"/>
              </a:rPr>
              <a:t>– developing facilitator skills</a:t>
            </a:r>
          </a:p>
          <a:p>
            <a:endParaRPr lang="en-GB" sz="2000" dirty="0">
              <a:latin typeface="Arial Nova Cond" panose="020B0506020202020204" pitchFamily="34" charset="0"/>
            </a:endParaRPr>
          </a:p>
        </p:txBody>
      </p:sp>
      <p:pic>
        <p:nvPicPr>
          <p:cNvPr id="8" name="Picture 7" descr="A close up of a sign&#10;&#10;Description automatically generated">
            <a:extLst>
              <a:ext uri="{FF2B5EF4-FFF2-40B4-BE49-F238E27FC236}">
                <a16:creationId xmlns:a16="http://schemas.microsoft.com/office/drawing/2014/main" xmlns="" id="{7CDE0B64-7DEE-4E29-B5ED-891714E07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14" y="5439278"/>
            <a:ext cx="1003087" cy="1417739"/>
          </a:xfrm>
          <a:prstGeom prst="rect">
            <a:avLst/>
          </a:prstGeom>
        </p:spPr>
      </p:pic>
    </p:spTree>
    <p:extLst>
      <p:ext uri="{BB962C8B-B14F-4D97-AF65-F5344CB8AC3E}">
        <p14:creationId xmlns:p14="http://schemas.microsoft.com/office/powerpoint/2010/main" val="359836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428026A-78E7-4BEE-8294-D2962BA774C5}"/>
              </a:ext>
            </a:extLst>
          </p:cNvPr>
          <p:cNvSpPr>
            <a:spLocks noGrp="1"/>
          </p:cNvSpPr>
          <p:nvPr>
            <p:ph type="ctrTitle"/>
          </p:nvPr>
        </p:nvSpPr>
        <p:spPr>
          <a:xfrm>
            <a:off x="2214694" y="376527"/>
            <a:ext cx="9670263" cy="2504896"/>
          </a:xfrm>
        </p:spPr>
        <p:txBody>
          <a:bodyPr>
            <a:normAutofit/>
          </a:bodyPr>
          <a:lstStyle/>
          <a:p>
            <a:pPr algn="l"/>
            <a:r>
              <a:rPr lang="en-GB" sz="7200" dirty="0"/>
              <a:t>Z-arts Artist Development</a:t>
            </a:r>
            <a:r>
              <a:rPr lang="en-GB" sz="7600" dirty="0"/>
              <a:t/>
            </a:r>
            <a:br>
              <a:rPr lang="en-GB" sz="7600" dirty="0"/>
            </a:br>
            <a:endParaRPr lang="en-GB" sz="7600" dirty="0"/>
          </a:p>
        </p:txBody>
      </p:sp>
      <p:sp>
        <p:nvSpPr>
          <p:cNvPr id="5" name="Subtitle 4">
            <a:extLst>
              <a:ext uri="{FF2B5EF4-FFF2-40B4-BE49-F238E27FC236}">
                <a16:creationId xmlns:a16="http://schemas.microsoft.com/office/drawing/2014/main" xmlns="" id="{D1C5DBC1-4F7A-45C0-8752-AAAE86CAF76A}"/>
              </a:ext>
            </a:extLst>
          </p:cNvPr>
          <p:cNvSpPr>
            <a:spLocks noGrp="1"/>
          </p:cNvSpPr>
          <p:nvPr>
            <p:ph type="subTitle" idx="1"/>
          </p:nvPr>
        </p:nvSpPr>
        <p:spPr>
          <a:xfrm>
            <a:off x="554747" y="2120180"/>
            <a:ext cx="9895084" cy="3434316"/>
          </a:xfrm>
        </p:spPr>
        <p:txBody>
          <a:bodyPr>
            <a:normAutofit fontScale="70000" lnSpcReduction="20000"/>
          </a:bodyPr>
          <a:lstStyle/>
          <a:p>
            <a:pPr algn="l"/>
            <a:r>
              <a:rPr lang="en-GB" dirty="0"/>
              <a:t>Z-arts supports artists who are interested in making theatre for young audiences (0-13) or as creative facilitators.</a:t>
            </a:r>
          </a:p>
          <a:p>
            <a:pPr algn="l"/>
            <a:r>
              <a:rPr lang="en-GB" dirty="0"/>
              <a:t>Our artists development work has expanded dramatically since becoming an NPO, and in the coming weeks we are creating a new structure which makes the offer more transparent to artists who want to work with us.</a:t>
            </a:r>
          </a:p>
          <a:p>
            <a:pPr algn="l"/>
            <a:r>
              <a:rPr lang="en-GB" dirty="0"/>
              <a:t>We can offer rehearsal space, but prefer to have some input as artistic advisors, especially from children.</a:t>
            </a:r>
          </a:p>
          <a:p>
            <a:pPr algn="l"/>
            <a:r>
              <a:rPr lang="en-GB" dirty="0"/>
              <a:t>We have two small strands of R&amp;D budget – one for Z-arts, and another for Big Imaginations, which is allocated annually by committee (this year’s soon to be announced).</a:t>
            </a:r>
          </a:p>
          <a:p>
            <a:pPr algn="l"/>
            <a:r>
              <a:rPr lang="en-GB" dirty="0"/>
              <a:t>We also co-commission work, much of it already committed for this NPO period, but we are still seeking disabled artists who want to make work for young audiences.</a:t>
            </a:r>
          </a:p>
          <a:p>
            <a:pPr algn="l"/>
            <a:r>
              <a:rPr lang="en-GB" dirty="0"/>
              <a:t>The BI commission for 2020 will be launched, offered to artists in the NW, who are known to at least one network member, and it will be to make a piece of work in non-traditional spaces.  See next slide for details.</a:t>
            </a:r>
          </a:p>
        </p:txBody>
      </p:sp>
      <p:pic>
        <p:nvPicPr>
          <p:cNvPr id="6" name="Picture 5" descr="A close up of a sign&#10;&#10;Description automatically generated">
            <a:extLst>
              <a:ext uri="{FF2B5EF4-FFF2-40B4-BE49-F238E27FC236}">
                <a16:creationId xmlns:a16="http://schemas.microsoft.com/office/drawing/2014/main" xmlns="" id="{414234A5-86D0-4B0E-8010-BA23FD924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14" y="251670"/>
            <a:ext cx="1003087" cy="1417739"/>
          </a:xfrm>
          <a:prstGeom prst="rect">
            <a:avLst/>
          </a:prstGeom>
        </p:spPr>
      </p:pic>
    </p:spTree>
    <p:extLst>
      <p:ext uri="{BB962C8B-B14F-4D97-AF65-F5344CB8AC3E}">
        <p14:creationId xmlns:p14="http://schemas.microsoft.com/office/powerpoint/2010/main" val="270484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428026A-78E7-4BEE-8294-D2962BA774C5}"/>
              </a:ext>
            </a:extLst>
          </p:cNvPr>
          <p:cNvSpPr>
            <a:spLocks noGrp="1"/>
          </p:cNvSpPr>
          <p:nvPr>
            <p:ph type="title"/>
          </p:nvPr>
        </p:nvSpPr>
        <p:spPr>
          <a:xfrm>
            <a:off x="5497749" y="384580"/>
            <a:ext cx="10515600" cy="1325563"/>
          </a:xfrm>
        </p:spPr>
        <p:txBody>
          <a:bodyPr>
            <a:normAutofit fontScale="90000"/>
          </a:bodyPr>
          <a:lstStyle/>
          <a:p>
            <a:r>
              <a:rPr lang="en-GB" sz="4400" b="1" dirty="0"/>
              <a:t>Big Imaginations Commission</a:t>
            </a:r>
            <a:r>
              <a:rPr lang="en-GB" sz="7600" dirty="0"/>
              <a:t/>
            </a:r>
            <a:br>
              <a:rPr lang="en-GB" sz="7600" dirty="0"/>
            </a:br>
            <a:endParaRPr lang="en-GB" sz="7600" dirty="0"/>
          </a:p>
        </p:txBody>
      </p:sp>
      <p:sp>
        <p:nvSpPr>
          <p:cNvPr id="5" name="Subtitle 4">
            <a:extLst>
              <a:ext uri="{FF2B5EF4-FFF2-40B4-BE49-F238E27FC236}">
                <a16:creationId xmlns:a16="http://schemas.microsoft.com/office/drawing/2014/main" xmlns="" id="{D1C5DBC1-4F7A-45C0-8752-AAAE86CAF76A}"/>
              </a:ext>
            </a:extLst>
          </p:cNvPr>
          <p:cNvSpPr>
            <a:spLocks noGrp="1"/>
          </p:cNvSpPr>
          <p:nvPr>
            <p:ph sz="half" idx="1"/>
          </p:nvPr>
        </p:nvSpPr>
        <p:spPr>
          <a:xfrm>
            <a:off x="838200" y="1848810"/>
            <a:ext cx="5181600" cy="4923632"/>
          </a:xfrm>
        </p:spPr>
        <p:txBody>
          <a:bodyPr>
            <a:normAutofit fontScale="25000" lnSpcReduction="20000"/>
          </a:bodyPr>
          <a:lstStyle/>
          <a:p>
            <a:pPr marL="0" indent="0">
              <a:buNone/>
            </a:pPr>
            <a:r>
              <a:rPr lang="en-GB" sz="6600" b="1" dirty="0"/>
              <a:t>Criteria</a:t>
            </a:r>
          </a:p>
          <a:p>
            <a:r>
              <a:rPr lang="en-GB" sz="6400" dirty="0"/>
              <a:t>Artist must respond to Creative Case for Diversity</a:t>
            </a:r>
          </a:p>
          <a:p>
            <a:r>
              <a:rPr lang="en-GB" sz="6400" dirty="0"/>
              <a:t>non-traditional venues.  Consider the diversity of audiences in Big Imaginations , including rural and non rural spaces</a:t>
            </a:r>
          </a:p>
          <a:p>
            <a:r>
              <a:rPr lang="en-GB" sz="6400" dirty="0"/>
              <a:t>Environment and access - how would you make your work sustainable - and respond to Z-arts environmental policy</a:t>
            </a:r>
          </a:p>
          <a:p>
            <a:r>
              <a:rPr lang="en-GB" sz="6400" dirty="0"/>
              <a:t>Children as co-creators</a:t>
            </a:r>
          </a:p>
          <a:p>
            <a:r>
              <a:rPr lang="en-GB" sz="6400" dirty="0"/>
              <a:t>It needs to be made in the region</a:t>
            </a:r>
          </a:p>
          <a:p>
            <a:r>
              <a:rPr lang="en-GB" sz="6400" dirty="0"/>
              <a:t>Open to invitation from BI members</a:t>
            </a:r>
          </a:p>
          <a:p>
            <a:r>
              <a:rPr lang="en-GB" sz="6400" dirty="0"/>
              <a:t>Regionally based artists</a:t>
            </a:r>
          </a:p>
          <a:p>
            <a:endParaRPr lang="en-GB" sz="6400" dirty="0"/>
          </a:p>
          <a:p>
            <a:r>
              <a:rPr lang="en-GB" sz="6400" b="1" dirty="0"/>
              <a:t>Questions:</a:t>
            </a:r>
          </a:p>
          <a:p>
            <a:r>
              <a:rPr lang="en-GB" sz="6400" dirty="0"/>
              <a:t>How do you respond to each criteria priority?</a:t>
            </a:r>
          </a:p>
          <a:p>
            <a:r>
              <a:rPr lang="en-GB" sz="6400" dirty="0"/>
              <a:t>Budget breakdown - and how will you use the £</a:t>
            </a:r>
            <a:r>
              <a:rPr lang="en-GB" sz="6400" dirty="0" err="1"/>
              <a:t>8k</a:t>
            </a:r>
            <a:r>
              <a:rPr lang="en-GB" sz="6400" dirty="0"/>
              <a:t>?</a:t>
            </a:r>
          </a:p>
          <a:p>
            <a:r>
              <a:rPr lang="en-GB" sz="6400" dirty="0"/>
              <a:t>How likely will it happen anyway?</a:t>
            </a:r>
          </a:p>
          <a:p>
            <a:r>
              <a:rPr lang="en-GB" sz="6400" dirty="0"/>
              <a:t>What sort of non traditional spaces might they be?</a:t>
            </a:r>
          </a:p>
          <a:p>
            <a:endParaRPr lang="en-GB" sz="6400" dirty="0"/>
          </a:p>
          <a:p>
            <a:pPr algn="l"/>
            <a:endParaRPr lang="en-GB" dirty="0"/>
          </a:p>
        </p:txBody>
      </p:sp>
      <p:sp>
        <p:nvSpPr>
          <p:cNvPr id="2" name="Content Placeholder 1">
            <a:extLst>
              <a:ext uri="{FF2B5EF4-FFF2-40B4-BE49-F238E27FC236}">
                <a16:creationId xmlns:a16="http://schemas.microsoft.com/office/drawing/2014/main" xmlns="" id="{29339FF6-3389-4101-B25B-8175B553C9CC}"/>
              </a:ext>
            </a:extLst>
          </p:cNvPr>
          <p:cNvSpPr>
            <a:spLocks noGrp="1"/>
          </p:cNvSpPr>
          <p:nvPr>
            <p:ph sz="half" idx="2"/>
          </p:nvPr>
        </p:nvSpPr>
        <p:spPr>
          <a:xfrm>
            <a:off x="6172200" y="1848810"/>
            <a:ext cx="5181600" cy="4624610"/>
          </a:xfrm>
        </p:spPr>
        <p:txBody>
          <a:bodyPr>
            <a:normAutofit fontScale="25000" lnSpcReduction="20000"/>
          </a:bodyPr>
          <a:lstStyle/>
          <a:p>
            <a:r>
              <a:rPr lang="en-GB" sz="7200" b="1" dirty="0"/>
              <a:t>Outcome </a:t>
            </a:r>
            <a:r>
              <a:rPr lang="en-GB" sz="7200" dirty="0"/>
              <a:t>= a tour ready piece, that's affordable to tour, Spring 2021.</a:t>
            </a:r>
          </a:p>
          <a:p>
            <a:endParaRPr lang="en-GB" sz="7200" dirty="0"/>
          </a:p>
          <a:p>
            <a:endParaRPr lang="en-GB" sz="7200" dirty="0"/>
          </a:p>
          <a:p>
            <a:r>
              <a:rPr lang="en-GB" sz="7200" b="1" dirty="0"/>
              <a:t>Timescale:</a:t>
            </a:r>
            <a:endParaRPr lang="en-GB" sz="7200" dirty="0"/>
          </a:p>
          <a:p>
            <a:r>
              <a:rPr lang="en-GB" sz="7200" dirty="0"/>
              <a:t>Call-out 20th January</a:t>
            </a:r>
          </a:p>
          <a:p>
            <a:r>
              <a:rPr lang="en-GB" sz="7200" dirty="0"/>
              <a:t>Deadline Sun evening 23rd March </a:t>
            </a:r>
          </a:p>
          <a:p>
            <a:r>
              <a:rPr lang="en-GB" sz="7200" dirty="0"/>
              <a:t>Interview - 4th March - </a:t>
            </a:r>
          </a:p>
          <a:p>
            <a:pPr marL="0" indent="0">
              <a:buNone/>
            </a:pPr>
            <a:endParaRPr lang="en-GB" dirty="0"/>
          </a:p>
        </p:txBody>
      </p:sp>
      <p:pic>
        <p:nvPicPr>
          <p:cNvPr id="6" name="Picture 5" descr="A close up of a sign&#10;&#10;Description automatically generated">
            <a:extLst>
              <a:ext uri="{FF2B5EF4-FFF2-40B4-BE49-F238E27FC236}">
                <a16:creationId xmlns:a16="http://schemas.microsoft.com/office/drawing/2014/main" xmlns="" id="{3E7740D0-57EB-4BDE-B01D-1745228FA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14" y="251670"/>
            <a:ext cx="1003087" cy="1417739"/>
          </a:xfrm>
          <a:prstGeom prst="rect">
            <a:avLst/>
          </a:prstGeom>
        </p:spPr>
      </p:pic>
    </p:spTree>
    <p:extLst>
      <p:ext uri="{BB962C8B-B14F-4D97-AF65-F5344CB8AC3E}">
        <p14:creationId xmlns:p14="http://schemas.microsoft.com/office/powerpoint/2010/main" val="20242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E6470-EF43-45BD-B84C-C6C0222F6524}"/>
              </a:ext>
            </a:extLst>
          </p:cNvPr>
          <p:cNvSpPr>
            <a:spLocks noGrp="1"/>
          </p:cNvSpPr>
          <p:nvPr>
            <p:ph type="title"/>
          </p:nvPr>
        </p:nvSpPr>
        <p:spPr>
          <a:xfrm>
            <a:off x="6644640" y="1488558"/>
            <a:ext cx="4785360" cy="3072809"/>
          </a:xfrm>
        </p:spPr>
        <p:txBody>
          <a:bodyPr vert="horz" lIns="91440" tIns="45720" rIns="91440" bIns="45720" rtlCol="0" anchor="b">
            <a:normAutofit fontScale="90000"/>
          </a:bodyPr>
          <a:lstStyle/>
          <a:p>
            <a:r>
              <a:rPr lang="en-US" sz="2400" b="1" dirty="0">
                <a:solidFill>
                  <a:schemeClr val="bg1"/>
                </a:solidFill>
                <a:latin typeface="Arial Nova Cond" panose="020B0506020202020204" pitchFamily="34" charset="0"/>
              </a:rPr>
              <a:t>Elayne Ogbeta –  Grandad Anansi</a:t>
            </a:r>
            <a:br>
              <a:rPr lang="en-US" sz="2400" b="1" dirty="0">
                <a:solidFill>
                  <a:schemeClr val="bg1"/>
                </a:solidFill>
                <a:latin typeface="Arial Nova Cond" panose="020B0506020202020204" pitchFamily="34" charset="0"/>
              </a:rPr>
            </a:br>
            <a:r>
              <a:rPr lang="en-US" sz="2400" b="1" dirty="0">
                <a:solidFill>
                  <a:schemeClr val="bg1"/>
                </a:solidFill>
                <a:latin typeface="Arial Nova Cond" panose="020B0506020202020204" pitchFamily="34" charset="0"/>
              </a:rPr>
              <a:t/>
            </a:r>
            <a:br>
              <a:rPr lang="en-US" sz="2400" b="1"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Working with a new Manchester writer since 2017, to develop her script. Now brought Half Moon (children’s venue in London) on board as co-commissioning partner. </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Currently supporting Elayne to develop an R&amp;D application to develop her practice and run a week’s rehearsal, to gain support for a tour of a full production in 2021</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
            </a:r>
            <a:br>
              <a:rPr lang="en-US" sz="1400" dirty="0">
                <a:solidFill>
                  <a:schemeClr val="bg1"/>
                </a:solidFill>
                <a:latin typeface="Arial Nova Cond" panose="020B0506020202020204" pitchFamily="34" charset="0"/>
              </a:rPr>
            </a:br>
            <a:r>
              <a:rPr lang="en-US" sz="1400" dirty="0">
                <a:solidFill>
                  <a:schemeClr val="bg1"/>
                </a:solidFill>
                <a:latin typeface="Arial Nova Cond" panose="020B0506020202020204" pitchFamily="34" charset="0"/>
              </a:rPr>
              <a:t>The show is an original story, based on Elayne’s own grandfather, who emigrated to England from Jamaica in the 1960’s. It links with the Jamaican Anansi fairy stories, but ultimately is the story of a grandad who needs to tell his grand-daughter he is moving back to Jamaica but doesn’t know how to break it to her. t is full of comedy, music and Jamaican tales.</a:t>
            </a:r>
            <a:endParaRPr lang="en-US" sz="2400" b="1" dirty="0">
              <a:solidFill>
                <a:schemeClr val="bg1"/>
              </a:solidFill>
              <a:latin typeface="Arial Nova Cond" panose="020B0506020202020204" pitchFamily="34" charset="0"/>
            </a:endParaRPr>
          </a:p>
        </p:txBody>
      </p:sp>
      <p:pic>
        <p:nvPicPr>
          <p:cNvPr id="2050" name="Picture 2" descr="878ad3fe-b3a3-4589-b0a3-d2d1040d6cbd@eurprd07">
            <a:extLst>
              <a:ext uri="{FF2B5EF4-FFF2-40B4-BE49-F238E27FC236}">
                <a16:creationId xmlns:a16="http://schemas.microsoft.com/office/drawing/2014/main" xmlns="" id="{6AFDACA5-DB86-4C94-87CB-0E83D297430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404" r="17715"/>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sign&#10;&#10;Description automatically generated">
            <a:extLst>
              <a:ext uri="{FF2B5EF4-FFF2-40B4-BE49-F238E27FC236}">
                <a16:creationId xmlns:a16="http://schemas.microsoft.com/office/drawing/2014/main" xmlns="" id="{CE0C63F7-586D-4EA2-B5A0-75747F916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149920307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8140B-B1F9-47E8-A49B-1F4A893F3130}"/>
              </a:ext>
            </a:extLst>
          </p:cNvPr>
          <p:cNvSpPr>
            <a:spLocks noGrp="1"/>
          </p:cNvSpPr>
          <p:nvPr>
            <p:ph type="title"/>
          </p:nvPr>
        </p:nvSpPr>
        <p:spPr>
          <a:xfrm>
            <a:off x="6990448" y="1379659"/>
            <a:ext cx="5201532" cy="4098681"/>
          </a:xfrm>
        </p:spPr>
        <p:txBody>
          <a:bodyPr vert="horz" lIns="91440" tIns="45720" rIns="91440" bIns="45720" rtlCol="0" anchor="b">
            <a:normAutofit fontScale="90000"/>
          </a:bodyPr>
          <a:lstStyle/>
          <a:p>
            <a:r>
              <a:rPr lang="en-US" sz="9600" dirty="0">
                <a:solidFill>
                  <a:schemeClr val="bg1"/>
                </a:solidFill>
                <a:latin typeface="Arial Nova Cond" panose="020B0506020202020204" pitchFamily="34" charset="0"/>
              </a:rPr>
              <a:t/>
            </a:r>
            <a:br>
              <a:rPr lang="en-US" sz="9600" dirty="0">
                <a:solidFill>
                  <a:schemeClr val="bg1"/>
                </a:solidFill>
                <a:latin typeface="Arial Nova Cond" panose="020B0506020202020204" pitchFamily="34" charset="0"/>
              </a:rPr>
            </a:br>
            <a:r>
              <a:rPr lang="en-US" sz="2000" b="1" dirty="0">
                <a:solidFill>
                  <a:schemeClr val="bg1"/>
                </a:solidFill>
                <a:latin typeface="Arial Nova Cond" panose="020B0506020202020204" pitchFamily="34" charset="0"/>
              </a:rPr>
              <a:t>Art With Heart –STAN</a:t>
            </a:r>
            <a:r>
              <a:rPr lang="en-US" sz="2000" dirty="0">
                <a:solidFill>
                  <a:schemeClr val="bg1"/>
                </a:solidFill>
                <a:latin typeface="Arial Nova Cond" panose="020B0506020202020204" pitchFamily="34" charset="0"/>
              </a:rPr>
              <a:t/>
            </a:r>
            <a:br>
              <a:rPr lang="en-US" sz="2000" dirty="0">
                <a:solidFill>
                  <a:schemeClr val="bg1"/>
                </a:solidFill>
                <a:latin typeface="Arial Nova Cond" panose="020B0506020202020204" pitchFamily="34" charset="0"/>
              </a:rPr>
            </a:br>
            <a:r>
              <a:rPr lang="en-US" sz="2000" dirty="0">
                <a:solidFill>
                  <a:schemeClr val="bg1"/>
                </a:solidFill>
                <a:latin typeface="Arial Nova Cond" panose="020B0506020202020204" pitchFamily="34" charset="0"/>
              </a:rPr>
              <a:t/>
            </a:r>
            <a:br>
              <a:rPr lang="en-US" sz="2000" dirty="0">
                <a:solidFill>
                  <a:schemeClr val="bg1"/>
                </a:solidFill>
                <a:latin typeface="Arial Nova Cond" panose="020B0506020202020204" pitchFamily="34" charset="0"/>
              </a:rPr>
            </a:br>
            <a:r>
              <a:rPr lang="en-US" sz="2000" dirty="0">
                <a:solidFill>
                  <a:schemeClr val="bg1"/>
                </a:solidFill>
                <a:latin typeface="Arial Nova Cond" panose="020B0506020202020204" pitchFamily="34" charset="0"/>
              </a:rPr>
              <a:t>Art With Heart are a Manchester company who made a big success with their last show, an autobiographical story about living with ADHD. We love them as they have a real authenticity to their work, as well as </a:t>
            </a:r>
            <a:r>
              <a:rPr lang="en-US" sz="2000" dirty="0" err="1">
                <a:solidFill>
                  <a:schemeClr val="bg1"/>
                </a:solidFill>
                <a:latin typeface="Arial Nova Cond" panose="020B0506020202020204" pitchFamily="34" charset="0"/>
              </a:rPr>
              <a:t>humour</a:t>
            </a:r>
            <a:r>
              <a:rPr lang="en-US" sz="2000" dirty="0">
                <a:solidFill>
                  <a:schemeClr val="bg1"/>
                </a:solidFill>
                <a:latin typeface="Arial Nova Cond" panose="020B0506020202020204" pitchFamily="34" charset="0"/>
              </a:rPr>
              <a:t> and artistic quality. So when they approached us for support to run a week’s R&amp;D to develop a new show, STAN, about a friendship between a deaf girl and a hearing boy who was having problems at home (and Manchester Museum’s dinosaur, STAN), we wanted to support them.</a:t>
            </a:r>
            <a:br>
              <a:rPr lang="en-US" sz="2000" dirty="0">
                <a:solidFill>
                  <a:schemeClr val="bg1"/>
                </a:solidFill>
                <a:latin typeface="Arial Nova Cond" panose="020B0506020202020204" pitchFamily="34" charset="0"/>
              </a:rPr>
            </a:br>
            <a:r>
              <a:rPr lang="en-US" sz="2000" dirty="0">
                <a:solidFill>
                  <a:schemeClr val="bg1"/>
                </a:solidFill>
                <a:latin typeface="Arial Nova Cond" panose="020B0506020202020204" pitchFamily="34" charset="0"/>
              </a:rPr>
              <a:t>They are investigating how to use captioning in a creative way that supports children with hearing needs, but who may not yet be reading well.</a:t>
            </a:r>
            <a:br>
              <a:rPr lang="en-US" sz="2000" dirty="0">
                <a:solidFill>
                  <a:schemeClr val="bg1"/>
                </a:solidFill>
                <a:latin typeface="Arial Nova Cond" panose="020B0506020202020204" pitchFamily="34" charset="0"/>
              </a:rPr>
            </a:br>
            <a:r>
              <a:rPr lang="en-US" sz="2000" dirty="0">
                <a:solidFill>
                  <a:schemeClr val="bg1"/>
                </a:solidFill>
                <a:latin typeface="Arial Nova Cond" panose="020B0506020202020204" pitchFamily="34" charset="0"/>
              </a:rPr>
              <a:t>STAN is going to be Z-arts main commission for 2021.</a:t>
            </a:r>
            <a:endParaRPr lang="en-US" sz="2000" b="1" dirty="0">
              <a:solidFill>
                <a:schemeClr val="bg1"/>
              </a:solidFill>
              <a:latin typeface="Arial Nova Cond" panose="020B0506020202020204" pitchFamily="34" charset="0"/>
            </a:endParaRPr>
          </a:p>
        </p:txBody>
      </p:sp>
      <p:pic>
        <p:nvPicPr>
          <p:cNvPr id="15" name="Content Placeholder 14" descr="A young girl wearing a dress&#10;&#10;Description automatically generated">
            <a:extLst>
              <a:ext uri="{FF2B5EF4-FFF2-40B4-BE49-F238E27FC236}">
                <a16:creationId xmlns:a16="http://schemas.microsoft.com/office/drawing/2014/main" xmlns="" id="{035CB0A4-7181-4522-8744-646EFA84BA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1" r="-1" b="4005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873C6DFB-C89D-4228-B23B-4413DC887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19646611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group of people in a room&#10;&#10;Description automatically generated">
            <a:extLst>
              <a:ext uri="{FF2B5EF4-FFF2-40B4-BE49-F238E27FC236}">
                <a16:creationId xmlns:a16="http://schemas.microsoft.com/office/drawing/2014/main" xmlns="" id="{10825964-1280-4A94-A18A-12B42D15573A}"/>
              </a:ext>
            </a:extLst>
          </p:cNvPr>
          <p:cNvPicPr>
            <a:picLocks noChangeAspect="1"/>
          </p:cNvPicPr>
          <p:nvPr/>
        </p:nvPicPr>
        <p:blipFill rotWithShape="1">
          <a:blip r:embed="rId3">
            <a:alphaModFix/>
          </a:blip>
          <a:srcRect l="13455" r="18948"/>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6" name="Content Placeholder 9">
            <a:extLst>
              <a:ext uri="{FF2B5EF4-FFF2-40B4-BE49-F238E27FC236}">
                <a16:creationId xmlns:a16="http://schemas.microsoft.com/office/drawing/2014/main" xmlns="" id="{7D63C627-67F4-4CBD-8F41-1C024EF455CD}"/>
              </a:ext>
            </a:extLst>
          </p:cNvPr>
          <p:cNvSpPr>
            <a:spLocks noGrp="1"/>
          </p:cNvSpPr>
          <p:nvPr>
            <p:ph idx="1"/>
          </p:nvPr>
        </p:nvSpPr>
        <p:spPr>
          <a:xfrm>
            <a:off x="6090574" y="1222744"/>
            <a:ext cx="4977578" cy="4838227"/>
          </a:xfrm>
        </p:spPr>
        <p:txBody>
          <a:bodyPr anchor="ctr">
            <a:normAutofit/>
          </a:bodyPr>
          <a:lstStyle/>
          <a:p>
            <a:r>
              <a:rPr lang="en-GB" sz="2000" b="1" dirty="0">
                <a:solidFill>
                  <a:srgbClr val="000000"/>
                </a:solidFill>
                <a:latin typeface="Arial Nova Cond" panose="020B0506020202020204" pitchFamily="34" charset="0"/>
              </a:rPr>
              <a:t>Proud and Loud</a:t>
            </a:r>
            <a:br>
              <a:rPr lang="en-GB" sz="2000" b="1" dirty="0">
                <a:solidFill>
                  <a:srgbClr val="000000"/>
                </a:solidFill>
                <a:latin typeface="Arial Nova Cond" panose="020B0506020202020204" pitchFamily="34" charset="0"/>
              </a:rPr>
            </a:br>
            <a:r>
              <a:rPr lang="en-GB" sz="1400" dirty="0">
                <a:solidFill>
                  <a:srgbClr val="000000"/>
                </a:solidFill>
                <a:latin typeface="Arial Nova Cond" panose="020B0506020202020204" pitchFamily="34" charset="0"/>
              </a:rPr>
              <a:t>Proud and loud are also looking at creative captioning, and       Z-arts have put them in touch with art With Heart, so they can share the learning around creative captioning. They are also recipients of a Big Imaginations Big Ideas R&amp;D fund to support their production of Shadow Girl. We are also offering creative support, guidance and networking for Christmas With the </a:t>
            </a:r>
            <a:r>
              <a:rPr lang="en-GB" sz="1400" dirty="0" err="1">
                <a:solidFill>
                  <a:srgbClr val="000000"/>
                </a:solidFill>
                <a:latin typeface="Arial Nova Cond" panose="020B0506020202020204" pitchFamily="34" charset="0"/>
              </a:rPr>
              <a:t>Cratchetts</a:t>
            </a:r>
            <a:r>
              <a:rPr lang="en-GB" sz="1400" dirty="0">
                <a:solidFill>
                  <a:srgbClr val="000000"/>
                </a:solidFill>
                <a:latin typeface="Arial Nova Cond" panose="020B0506020202020204" pitchFamily="34" charset="0"/>
              </a:rPr>
              <a:t>, which may or may not end up as a family show, but we are working with the company to support it’s development, and introduce to more suitable venues if we feel that the show’s development might be limited if it should be better placed for an older audience.</a:t>
            </a:r>
            <a:endParaRPr lang="en-US" sz="1400" dirty="0">
              <a:solidFill>
                <a:srgbClr val="000000"/>
              </a:solidFill>
            </a:endParaRPr>
          </a:p>
        </p:txBody>
      </p:sp>
      <p:pic>
        <p:nvPicPr>
          <p:cNvPr id="8" name="Picture 7" descr="A close up of a sign&#10;&#10;Description automatically generated">
            <a:extLst>
              <a:ext uri="{FF2B5EF4-FFF2-40B4-BE49-F238E27FC236}">
                <a16:creationId xmlns:a16="http://schemas.microsoft.com/office/drawing/2014/main" xmlns="" id="{F17C3F8E-98D0-4FE3-9743-A12D62F26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32084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039794-B1A6-4E2C-8A33-8CF308B01545}"/>
              </a:ext>
            </a:extLst>
          </p:cNvPr>
          <p:cNvSpPr>
            <a:spLocks noGrp="1"/>
          </p:cNvSpPr>
          <p:nvPr>
            <p:ph type="title"/>
          </p:nvPr>
        </p:nvSpPr>
        <p:spPr>
          <a:xfrm>
            <a:off x="6472308" y="243841"/>
            <a:ext cx="5475852" cy="5394960"/>
          </a:xfrm>
        </p:spPr>
        <p:txBody>
          <a:bodyPr vert="horz" lIns="91440" tIns="45720" rIns="91440" bIns="45720" rtlCol="0" anchor="b">
            <a:normAutofit/>
          </a:bodyPr>
          <a:lstStyle/>
          <a:p>
            <a:r>
              <a:rPr lang="en-US" sz="1600" b="1" dirty="0">
                <a:solidFill>
                  <a:schemeClr val="bg1"/>
                </a:solidFill>
                <a:latin typeface="Arial Nova Cond" panose="020B0506020202020204" pitchFamily="34" charset="0"/>
              </a:rPr>
              <a:t>Darren Pritchard – Love Vogue Ball</a:t>
            </a:r>
            <a:br>
              <a:rPr lang="en-US" sz="1600" b="1" dirty="0">
                <a:solidFill>
                  <a:schemeClr val="bg1"/>
                </a:solidFill>
                <a:latin typeface="Arial Nova Cond" panose="020B0506020202020204" pitchFamily="34" charset="0"/>
              </a:rPr>
            </a:br>
            <a:r>
              <a:rPr lang="en-US" sz="1600" dirty="0">
                <a:solidFill>
                  <a:schemeClr val="bg1"/>
                </a:solidFill>
                <a:latin typeface="Arial Nova Cond" panose="020B0506020202020204" pitchFamily="34" charset="0"/>
              </a:rPr>
              <a:t>Darren has been a Z-arts artist since 2000. The Founder of UK’s Vogue Ball’s, which are a success across the land, and director of rent Party which was made in STUN and went on to be Sheffield Crucible’s alternative Christmas Show. </a:t>
            </a:r>
            <a:br>
              <a:rPr lang="en-US" sz="1600" dirty="0">
                <a:solidFill>
                  <a:schemeClr val="bg1"/>
                </a:solidFill>
                <a:latin typeface="Arial Nova Cond" panose="020B0506020202020204" pitchFamily="34" charset="0"/>
              </a:rPr>
            </a:br>
            <a:r>
              <a:rPr lang="en-US" sz="1600" dirty="0">
                <a:solidFill>
                  <a:schemeClr val="bg1"/>
                </a:solidFill>
                <a:latin typeface="Arial Nova Cond" panose="020B0506020202020204" pitchFamily="34" charset="0"/>
              </a:rPr>
              <a:t>We challenged Darren to think about taking the style of his work and turning it into a child-friendly show. After a couple of R&amp;D periods, we have landed on the Love Vogue Ball, which will be a celebration of uniqueness including a history of vogue balls, aimed at children and their families, with lots of participation and mazing dancing and costumes – to be programmed as our birthday party in 2020.</a:t>
            </a:r>
            <a:r>
              <a:rPr lang="en-US" sz="8000" dirty="0">
                <a:solidFill>
                  <a:schemeClr val="bg1"/>
                </a:solidFill>
                <a:latin typeface="Arial Nova Cond" panose="020B0506020202020204" pitchFamily="34" charset="0"/>
              </a:rPr>
              <a:t/>
            </a:r>
            <a:br>
              <a:rPr lang="en-US" sz="8000" dirty="0">
                <a:solidFill>
                  <a:schemeClr val="bg1"/>
                </a:solidFill>
                <a:latin typeface="Arial Nova Cond" panose="020B0506020202020204" pitchFamily="34" charset="0"/>
              </a:rPr>
            </a:br>
            <a:endParaRPr lang="en-US" sz="8000" dirty="0">
              <a:solidFill>
                <a:schemeClr val="bg1"/>
              </a:solidFill>
              <a:latin typeface="Arial Nova Cond" panose="020B0506020202020204" pitchFamily="34" charset="0"/>
            </a:endParaRPr>
          </a:p>
        </p:txBody>
      </p:sp>
      <p:pic>
        <p:nvPicPr>
          <p:cNvPr id="5" name="Picture 4" descr="A group of people wearing costumes&#10;&#10;Description automatically generated">
            <a:extLst>
              <a:ext uri="{FF2B5EF4-FFF2-40B4-BE49-F238E27FC236}">
                <a16:creationId xmlns:a16="http://schemas.microsoft.com/office/drawing/2014/main" xmlns="" id="{8BF79344-5C23-4875-A52D-00A0B25D62BD}"/>
              </a:ext>
            </a:extLst>
          </p:cNvPr>
          <p:cNvPicPr>
            <a:picLocks noChangeAspect="1"/>
          </p:cNvPicPr>
          <p:nvPr/>
        </p:nvPicPr>
        <p:blipFill rotWithShape="1">
          <a:blip r:embed="rId2">
            <a:extLst>
              <a:ext uri="{28A0092B-C50C-407E-A947-70E740481C1C}">
                <a14:useLocalDpi xmlns:a14="http://schemas.microsoft.com/office/drawing/2010/main" val="0"/>
              </a:ext>
            </a:extLst>
          </a:blip>
          <a:srcRect l="10182" r="2701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E042CD59-F116-4338-9405-50BD452B8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43192059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9655C-E173-4024-9E46-6722E0A3A700}"/>
              </a:ext>
            </a:extLst>
          </p:cNvPr>
          <p:cNvSpPr>
            <a:spLocks noGrp="1"/>
          </p:cNvSpPr>
          <p:nvPr>
            <p:ph type="title"/>
          </p:nvPr>
        </p:nvSpPr>
        <p:spPr>
          <a:xfrm>
            <a:off x="6441828" y="1871330"/>
            <a:ext cx="5232012" cy="2551814"/>
          </a:xfrm>
        </p:spPr>
        <p:txBody>
          <a:bodyPr vert="horz" lIns="91440" tIns="45720" rIns="91440" bIns="45720" rtlCol="0" anchor="b">
            <a:normAutofit/>
          </a:bodyPr>
          <a:lstStyle/>
          <a:p>
            <a:r>
              <a:rPr lang="en-US" sz="1600" b="1" dirty="0">
                <a:solidFill>
                  <a:schemeClr val="bg1"/>
                </a:solidFill>
                <a:latin typeface="Arial Nova Cond" panose="020B0506020202020204" pitchFamily="34" charset="0"/>
              </a:rPr>
              <a:t>Half Moon – DUST</a:t>
            </a:r>
            <a:br>
              <a:rPr lang="en-US" sz="1600" b="1" dirty="0">
                <a:solidFill>
                  <a:schemeClr val="bg1"/>
                </a:solidFill>
                <a:latin typeface="Arial Nova Cond" panose="020B0506020202020204" pitchFamily="34" charset="0"/>
              </a:rPr>
            </a:br>
            <a:r>
              <a:rPr lang="en-US" sz="1600" dirty="0">
                <a:solidFill>
                  <a:schemeClr val="bg1"/>
                </a:solidFill>
                <a:latin typeface="Arial Nova Cond" panose="020B0506020202020204" pitchFamily="34" charset="0"/>
              </a:rPr>
              <a:t>The first Z-arts / Half Moon co-commission – a new play written by award-winning children’s author Laura </a:t>
            </a:r>
            <a:r>
              <a:rPr lang="en-US" sz="1600" dirty="0" err="1">
                <a:solidFill>
                  <a:schemeClr val="bg1"/>
                </a:solidFill>
                <a:latin typeface="Arial Nova Cond" panose="020B0506020202020204" pitchFamily="34" charset="0"/>
              </a:rPr>
              <a:t>Dockrill</a:t>
            </a:r>
            <a:r>
              <a:rPr lang="en-US" sz="1600" dirty="0">
                <a:solidFill>
                  <a:schemeClr val="bg1"/>
                </a:solidFill>
                <a:latin typeface="Arial Nova Cond" panose="020B0506020202020204" pitchFamily="34" charset="0"/>
              </a:rPr>
              <a:t>, with music from a member of The Maccabee’s.</a:t>
            </a:r>
            <a:r>
              <a:rPr lang="en-US" sz="9600" dirty="0">
                <a:solidFill>
                  <a:schemeClr val="bg1"/>
                </a:solidFill>
                <a:latin typeface="Arial Nova Cond" panose="020B0506020202020204" pitchFamily="34" charset="0"/>
              </a:rPr>
              <a:t/>
            </a:r>
            <a:br>
              <a:rPr lang="en-US" sz="9600" dirty="0">
                <a:solidFill>
                  <a:schemeClr val="bg1"/>
                </a:solidFill>
                <a:latin typeface="Arial Nova Cond" panose="020B0506020202020204" pitchFamily="34" charset="0"/>
              </a:rPr>
            </a:br>
            <a:r>
              <a:rPr lang="en-US" sz="8000" dirty="0"/>
              <a:t>Theatre</a:t>
            </a:r>
          </a:p>
        </p:txBody>
      </p:sp>
      <p:pic>
        <p:nvPicPr>
          <p:cNvPr id="10" name="Picture 9" descr="A picture containing dark, light, house, sitting&#10;&#10;Description automatically generated">
            <a:extLst>
              <a:ext uri="{FF2B5EF4-FFF2-40B4-BE49-F238E27FC236}">
                <a16:creationId xmlns:a16="http://schemas.microsoft.com/office/drawing/2014/main" xmlns="" id="{7F8A9738-EF28-4625-8384-D642BC9999F3}"/>
              </a:ext>
            </a:extLst>
          </p:cNvPr>
          <p:cNvPicPr>
            <a:picLocks noChangeAspect="1"/>
          </p:cNvPicPr>
          <p:nvPr/>
        </p:nvPicPr>
        <p:blipFill rotWithShape="1">
          <a:blip r:embed="rId2">
            <a:extLst>
              <a:ext uri="{28A0092B-C50C-407E-A947-70E740481C1C}">
                <a14:useLocalDpi xmlns:a14="http://schemas.microsoft.com/office/drawing/2010/main" val="0"/>
              </a:ext>
            </a:extLst>
          </a:blip>
          <a:srcRect l="7704" r="235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B97FDFED-0445-4F5D-9471-275644A66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280992831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25ED3-751A-435A-97E8-B71E8F2A58F7}"/>
              </a:ext>
            </a:extLst>
          </p:cNvPr>
          <p:cNvSpPr>
            <a:spLocks noGrp="1"/>
          </p:cNvSpPr>
          <p:nvPr>
            <p:ph type="title"/>
          </p:nvPr>
        </p:nvSpPr>
        <p:spPr>
          <a:xfrm>
            <a:off x="6461760" y="1569719"/>
            <a:ext cx="5394960" cy="5001201"/>
          </a:xfrm>
        </p:spPr>
        <p:txBody>
          <a:bodyPr vert="horz" lIns="91440" tIns="45720" rIns="91440" bIns="45720" rtlCol="0" anchor="b">
            <a:normAutofit fontScale="90000"/>
          </a:bodyPr>
          <a:lstStyle/>
          <a:p>
            <a:r>
              <a:rPr lang="en-US" sz="1600" b="1" dirty="0">
                <a:solidFill>
                  <a:schemeClr val="bg1"/>
                </a:solidFill>
                <a:latin typeface="Arial Nova Cond" panose="020B0506020202020204" pitchFamily="34" charset="0"/>
              </a:rPr>
              <a:t>Fuel – The Little Prince</a:t>
            </a:r>
            <a:br>
              <a:rPr lang="en-US" sz="1600" b="1"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Co-commissioned by Fuel, Stratford Circus Arts Centre,</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ASU </a:t>
            </a:r>
            <a:r>
              <a:rPr lang="en-GB" sz="1600" dirty="0" err="1">
                <a:solidFill>
                  <a:schemeClr val="bg1"/>
                </a:solidFill>
                <a:latin typeface="Arial Nova Cond" panose="020B0506020202020204" pitchFamily="34" charset="0"/>
              </a:rPr>
              <a:t>Gammage</a:t>
            </a:r>
            <a:r>
              <a:rPr lang="en-GB" sz="1600" dirty="0">
                <a:solidFill>
                  <a:schemeClr val="bg1"/>
                </a:solidFill>
                <a:latin typeface="Arial Nova Cond" panose="020B0506020202020204" pitchFamily="34" charset="0"/>
              </a:rPr>
              <a:t>, Z-arts, The Albany, Warwick Arts Centre,</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and Future Arts Centres. </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Broken down in the Sahara Desert, desperate</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to repair her fighter jet, a pilot meets an</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extraordinary Little Prince. As he recounts his</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adventures, the pilot re-discovers the power</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of imagination, the importance of doing what</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we can to protect our natural world, and the</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true meaning of friendship.</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In </a:t>
            </a:r>
            <a:r>
              <a:rPr lang="en-GB" sz="1600" dirty="0" err="1">
                <a:solidFill>
                  <a:schemeClr val="bg1"/>
                </a:solidFill>
                <a:latin typeface="Arial Nova Cond" panose="020B0506020202020204" pitchFamily="34" charset="0"/>
              </a:rPr>
              <a:t>Inua</a:t>
            </a:r>
            <a:r>
              <a:rPr lang="en-GB" sz="1600" dirty="0">
                <a:solidFill>
                  <a:schemeClr val="bg1"/>
                </a:solidFill>
                <a:latin typeface="Arial Nova Cond" panose="020B0506020202020204" pitchFamily="34" charset="0"/>
              </a:rPr>
              <a:t> </a:t>
            </a:r>
            <a:r>
              <a:rPr lang="en-GB" sz="1600" dirty="0" err="1">
                <a:solidFill>
                  <a:schemeClr val="bg1"/>
                </a:solidFill>
                <a:latin typeface="Arial Nova Cond" panose="020B0506020202020204" pitchFamily="34" charset="0"/>
              </a:rPr>
              <a:t>Ellams</a:t>
            </a:r>
            <a:r>
              <a:rPr lang="en-GB" sz="1600" dirty="0">
                <a:solidFill>
                  <a:schemeClr val="bg1"/>
                </a:solidFill>
                <a:latin typeface="Arial Nova Cond" panose="020B0506020202020204" pitchFamily="34" charset="0"/>
              </a:rPr>
              <a:t>’ magical retelling of the</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much loved story by Antoine de Saint-</a:t>
            </a:r>
            <a:br>
              <a:rPr lang="en-GB" sz="1600" dirty="0">
                <a:solidFill>
                  <a:schemeClr val="bg1"/>
                </a:solidFill>
                <a:latin typeface="Arial Nova Cond" panose="020B0506020202020204" pitchFamily="34" charset="0"/>
              </a:rPr>
            </a:br>
            <a:r>
              <a:rPr lang="en-GB" sz="1600" dirty="0" err="1">
                <a:solidFill>
                  <a:schemeClr val="bg1"/>
                </a:solidFill>
                <a:latin typeface="Arial Nova Cond" panose="020B0506020202020204" pitchFamily="34" charset="0"/>
              </a:rPr>
              <a:t>Exupéry</a:t>
            </a:r>
            <a:r>
              <a:rPr lang="en-GB" sz="1600" dirty="0">
                <a:solidFill>
                  <a:schemeClr val="bg1"/>
                </a:solidFill>
                <a:latin typeface="Arial Nova Cond" panose="020B0506020202020204" pitchFamily="34" charset="0"/>
              </a:rPr>
              <a:t>, The Little Prince descends from an</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African race in a parallel galaxy.</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
            </a:r>
            <a:br>
              <a:rPr lang="en-GB" sz="1600" dirty="0">
                <a:solidFill>
                  <a:schemeClr val="bg1"/>
                </a:solidFill>
                <a:latin typeface="Arial Nova Cond" panose="020B0506020202020204" pitchFamily="34" charset="0"/>
              </a:rPr>
            </a:br>
            <a:r>
              <a:rPr lang="en-GB" sz="1600" dirty="0">
                <a:solidFill>
                  <a:schemeClr val="bg1"/>
                </a:solidFill>
                <a:latin typeface="Arial Nova Cond" panose="020B0506020202020204" pitchFamily="34" charset="0"/>
              </a:rPr>
              <a:t>An Afro-</a:t>
            </a:r>
            <a:r>
              <a:rPr lang="en-GB" sz="1600" dirty="0" err="1">
                <a:solidFill>
                  <a:schemeClr val="bg1"/>
                </a:solidFill>
                <a:latin typeface="Arial Nova Cond" panose="020B0506020202020204" pitchFamily="34" charset="0"/>
              </a:rPr>
              <a:t>futurustic</a:t>
            </a:r>
            <a:r>
              <a:rPr lang="en-GB" sz="1600" dirty="0">
                <a:solidFill>
                  <a:schemeClr val="bg1"/>
                </a:solidFill>
                <a:latin typeface="Arial Nova Cond" panose="020B0506020202020204" pitchFamily="34" charset="0"/>
              </a:rPr>
              <a:t> adventure for 7+.</a:t>
            </a:r>
            <a:r>
              <a:rPr lang="en-US" sz="8800" dirty="0">
                <a:solidFill>
                  <a:schemeClr val="bg1"/>
                </a:solidFill>
                <a:latin typeface="Arial Nova Cond" panose="020B0506020202020204" pitchFamily="34" charset="0"/>
              </a:rPr>
              <a:t/>
            </a:r>
            <a:br>
              <a:rPr lang="en-US" sz="8800" dirty="0">
                <a:solidFill>
                  <a:schemeClr val="bg1"/>
                </a:solidFill>
                <a:latin typeface="Arial Nova Cond" panose="020B0506020202020204" pitchFamily="34" charset="0"/>
              </a:rPr>
            </a:br>
            <a:endParaRPr lang="en-US" sz="8800" dirty="0">
              <a:solidFill>
                <a:schemeClr val="bg1"/>
              </a:solidFill>
              <a:latin typeface="Arial Nova Cond" panose="020B0506020202020204" pitchFamily="34" charset="0"/>
            </a:endParaRPr>
          </a:p>
        </p:txBody>
      </p:sp>
      <p:pic>
        <p:nvPicPr>
          <p:cNvPr id="5" name="Content Placeholder 4" descr="A picture containing ball, player, sign&#10;&#10;Description automatically generated">
            <a:extLst>
              <a:ext uri="{FF2B5EF4-FFF2-40B4-BE49-F238E27FC236}">
                <a16:creationId xmlns:a16="http://schemas.microsoft.com/office/drawing/2014/main" xmlns="" id="{309E61EC-9AB3-4D65-A052-64810E840B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23" r="1" b="1463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4" name="Picture 3" descr="A close up of a sign&#10;&#10;Description automatically generated">
            <a:extLst>
              <a:ext uri="{FF2B5EF4-FFF2-40B4-BE49-F238E27FC236}">
                <a16:creationId xmlns:a16="http://schemas.microsoft.com/office/drawing/2014/main" xmlns="" id="{1AF03218-6ADF-49D9-813E-192A8EFE0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399" y="251670"/>
            <a:ext cx="1003087" cy="1417739"/>
          </a:xfrm>
          <a:prstGeom prst="rect">
            <a:avLst/>
          </a:prstGeom>
        </p:spPr>
      </p:pic>
    </p:spTree>
    <p:extLst>
      <p:ext uri="{BB962C8B-B14F-4D97-AF65-F5344CB8AC3E}">
        <p14:creationId xmlns:p14="http://schemas.microsoft.com/office/powerpoint/2010/main" val="32427373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585</Words>
  <Application>Microsoft Macintosh PowerPoint</Application>
  <PresentationFormat>Custom</PresentationFormat>
  <Paragraphs>53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Artist Support Through R&amp;D</vt:lpstr>
      <vt:lpstr>Z-arts Artist Development </vt:lpstr>
      <vt:lpstr>Big Imaginations Commission </vt:lpstr>
      <vt:lpstr>Elayne Ogbeta –  Grandad Anansi  Working with a new Manchester writer since 2017, to develop her script. Now brought Half Moon (children’s venue in London) on board as co-commissioning partner.  Currently supporting Elayne to develop an R&amp;D application to develop her practice and run a week’s rehearsal, to gain support for a tour of a full production in 2021  The show is an original story, based on Elayne’s own grandfather, who emigrated to England from Jamaica in the 1960’s. It links with the Jamaican Anansi fairy stories, but ultimately is the story of a grandad who needs to tell his grand-daughter he is moving back to Jamaica but doesn’t know how to break it to her. t is full of comedy, music and Jamaican tales.</vt:lpstr>
      <vt:lpstr> Art With Heart –STAN  Art With Heart are a Manchester company who made a big success with their last show, an autobiographical story about living with ADHD. We love them as they have a real authenticity to their work, as well as humour and artistic quality. So when they approached us for support to run a week’s R&amp;D to develop a new show, STAN, about a friendship between a deaf girl and a hearing boy who was having problems at home (and Manchester Museum’s dinosaur, STAN), we wanted to support them. They are investigating how to use captioning in a creative way that supports children with hearing needs, but who may not yet be reading well. STAN is going to be Z-arts main commission for 2021.</vt:lpstr>
      <vt:lpstr>PowerPoint Presentation</vt:lpstr>
      <vt:lpstr>Darren Pritchard – Love Vogue Ball Darren has been a Z-arts artist since 2000. The Founder of UK’s Vogue Ball’s, which are a success across the land, and director of rent Party which was made in STUN and went on to be Sheffield Crucible’s alternative Christmas Show.  We challenged Darren to think about taking the style of his work and turning it into a child-friendly show. After a couple of R&amp;D periods, we have landed on the Love Vogue Ball, which will be a celebration of uniqueness including a history of vogue balls, aimed at children and their families, with lots of participation and mazing dancing and costumes – to be programmed as our birthday party in 2020. </vt:lpstr>
      <vt:lpstr>Half Moon – DUST The first Z-arts / Half Moon co-commission – a new play written by award-winning children’s author Laura Dockrill, with music from a member of The Maccabee’s. Theatre</vt:lpstr>
      <vt:lpstr>Fuel – The Little Prince Co-commissioned by Fuel, Stratford Circus Arts Centre, ASU Gammage, Z-arts, The Albany, Warwick Arts Centre, and Future Arts Centres.  Broken down in the Sahara Desert, desperate to repair her fighter jet, a pilot meets an extraordinary Little Prince. As he recounts his adventures, the pilot re-discovers the power of imagination, the importance of doing what we can to protect our natural world, and the true meaning of friendship.  In Inua Ellams’ magical retelling of the much loved story by Antoine de Saint- Exupéry, The Little Prince descends from an African race in a parallel galaxy.  An Afro-futurustic adventure for 7+. </vt:lpstr>
      <vt:lpstr>Sarah Punshon–Cinderella, the Ugly Truth The company who brought us We’re Stuck! and The Astonishing vacuum Cleaner project is back creating a new version of Cinderella which looks at body image from a Black is Beautiful perspective. Now supported by Polka in London to be their Christmas show in 2020, we are supporting the rehearsals and R&amp;D in January, in order to consider it for Christmas 2021.</vt:lpstr>
      <vt:lpstr>Chad Taylor–When I Hear Music Manchester dance artist, who used to come to dance classes at Z-arts in his youth. Now supported via Spark Arts in Leicester. We came in as collaborator when he wanted to test some work with children in schools. His engagement with the children was very high, so we’re hoping to be able to work with him in an education setting again. We will also support the early sharing of his new work in February next year, presenting to Big Imaginations members.</vt:lpstr>
      <vt:lpstr>JoAnne HayesMind the Gap– “Colourful”  JoAnne is a learning-disabled artist who has developed an interactive painting workshop. Originally developed and trialled with adults with learning difficulties, we are working with Joanne to create and trial a version for our Z-access days, for families with children with additional needs to take part. Looking at September 2020.</vt:lpstr>
      <vt:lpstr>Joseph Lau–Monkey and Leopard Joseph is a choreographer who made this show originally as a piece of outdoor dance. He then realized it could have a life as a family dance show, so we supported him and his company with rehearsal space and artistic mentoring to run an early R&amp;D period. Ultimately Joseph intends to tour the final piece internationally.</vt:lpstr>
      <vt:lpstr>Oliver Sykes – Alfie’s First Fight Oliver came to us to ask for support for his first play – a semi-auto-biographical story about a boy growing up in a working-class boxing family. Now in partnership with the Manchester Children’s Book festival, and with Dominic berry as director, we are co-commissioning a first stage Live Literature tour that can go into schools and libraries, as part of our collaboration with Manchester Boys &amp; Girls Clubs.</vt:lpstr>
      <vt:lpstr>Ria Meera Munshi  Mentoring and support for Ria as she works out the next piece of theatre show wants to make, including help with the creative process and identifying creative partners.</vt:lpstr>
      <vt:lpstr>Ros Norford – The Lost Adventures of Fenella Von Hoop Ros is a hula-hoop artist, who has led workshops in both Ministry of Lost and Founds. Now also supported by Twenty Stories High, we are offering creative advice and space, and children as audiences and feedback providers, as Ros creates her first full-length show.</vt:lpstr>
      <vt:lpstr>Sudha Bhuchar – Artichoke Hearts  Sudha, creator of Child Of the Divide, has approached us to become a partner in her early development of her next theatre piece for children, based on the award-winning book, Artichoke Hearts. Z-arts are contributing some funds to help her secure the rights and create a script, which would then have a rehearsed reading in autumn 2020, as phase 1.</vt:lpstr>
      <vt:lpstr>PowerPoint Presentation</vt:lpstr>
      <vt:lpstr>Artists &amp; Creative Educators Supported  Through Creative Development Dept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Artist Support Through R&amp;D</dc:title>
  <dc:creator>Liz O'Neill</dc:creator>
  <cp:lastModifiedBy>Sairah  Rehman</cp:lastModifiedBy>
  <cp:revision>6</cp:revision>
  <dcterms:created xsi:type="dcterms:W3CDTF">2020-02-06T16:37:04Z</dcterms:created>
  <dcterms:modified xsi:type="dcterms:W3CDTF">2020-04-30T10:57:19Z</dcterms:modified>
</cp:coreProperties>
</file>